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5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503" r:id="rId1"/>
    <p:sldMasterId id="2147484504" r:id="rId2"/>
  </p:sldMasterIdLst>
  <p:notesMasterIdLst>
    <p:notesMasterId r:id="rId56"/>
  </p:notesMasterIdLst>
  <p:handoutMasterIdLst>
    <p:handoutMasterId r:id="rId57"/>
  </p:handoutMasterIdLst>
  <p:sldIdLst>
    <p:sldId id="256" r:id="rId3"/>
    <p:sldId id="704" r:id="rId4"/>
    <p:sldId id="741" r:id="rId5"/>
    <p:sldId id="798" r:id="rId6"/>
    <p:sldId id="744" r:id="rId7"/>
    <p:sldId id="796" r:id="rId8"/>
    <p:sldId id="801" r:id="rId9"/>
    <p:sldId id="802" r:id="rId10"/>
    <p:sldId id="799" r:id="rId11"/>
    <p:sldId id="797" r:id="rId12"/>
    <p:sldId id="803" r:id="rId13"/>
    <p:sldId id="804" r:id="rId14"/>
    <p:sldId id="805" r:id="rId15"/>
    <p:sldId id="806" r:id="rId16"/>
    <p:sldId id="807" r:id="rId17"/>
    <p:sldId id="808" r:id="rId18"/>
    <p:sldId id="818" r:id="rId19"/>
    <p:sldId id="810" r:id="rId20"/>
    <p:sldId id="812" r:id="rId21"/>
    <p:sldId id="811" r:id="rId22"/>
    <p:sldId id="813" r:id="rId23"/>
    <p:sldId id="814" r:id="rId24"/>
    <p:sldId id="816" r:id="rId25"/>
    <p:sldId id="815" r:id="rId26"/>
    <p:sldId id="817" r:id="rId27"/>
    <p:sldId id="819" r:id="rId28"/>
    <p:sldId id="820" r:id="rId29"/>
    <p:sldId id="822" r:id="rId30"/>
    <p:sldId id="823" r:id="rId31"/>
    <p:sldId id="824" r:id="rId32"/>
    <p:sldId id="825" r:id="rId33"/>
    <p:sldId id="826" r:id="rId34"/>
    <p:sldId id="827" r:id="rId35"/>
    <p:sldId id="828" r:id="rId36"/>
    <p:sldId id="830" r:id="rId37"/>
    <p:sldId id="832" r:id="rId38"/>
    <p:sldId id="829" r:id="rId39"/>
    <p:sldId id="833" r:id="rId40"/>
    <p:sldId id="831" r:id="rId41"/>
    <p:sldId id="834" r:id="rId42"/>
    <p:sldId id="842" r:id="rId43"/>
    <p:sldId id="835" r:id="rId44"/>
    <p:sldId id="836" r:id="rId45"/>
    <p:sldId id="837" r:id="rId46"/>
    <p:sldId id="838" r:id="rId47"/>
    <p:sldId id="839" r:id="rId48"/>
    <p:sldId id="840" r:id="rId49"/>
    <p:sldId id="841" r:id="rId50"/>
    <p:sldId id="844" r:id="rId51"/>
    <p:sldId id="845" r:id="rId52"/>
    <p:sldId id="843" r:id="rId53"/>
    <p:sldId id="846" r:id="rId54"/>
    <p:sldId id="847" r:id="rId5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11">
          <p15:clr>
            <a:srgbClr val="A4A3A4"/>
          </p15:clr>
        </p15:guide>
        <p15:guide id="2" pos="27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57" autoAdjust="0"/>
    <p:restoredTop sz="79493" autoAdjust="0"/>
  </p:normalViewPr>
  <p:slideViewPr>
    <p:cSldViewPr>
      <p:cViewPr varScale="1">
        <p:scale>
          <a:sx n="89" d="100"/>
          <a:sy n="89" d="100"/>
        </p:scale>
        <p:origin x="-1464" y="-108"/>
      </p:cViewPr>
      <p:guideLst>
        <p:guide orient="horz" pos="2311"/>
        <p:guide pos="2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453F3CB9-9F64-4B40-83F3-D10130C1AB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E759886-9170-9F47-A8B0-2C7ADDF8DA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C22C657-9DC1-4DE4-ACBD-456CADBBE186}" type="datetimeFigureOut">
              <a:rPr lang="zh-CN" altLang="en-US"/>
              <a:pPr>
                <a:defRPr/>
              </a:pPr>
              <a:t>2019/7/8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F0BFD309-4436-5F4C-AA92-117B1D75E3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xmlns="" id="{EAE9D44A-9741-474B-B913-5695BF6F8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D5B27A3-094A-C843-9290-9CE9874919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474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6T00:16:4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24575,'13'69'0,"0"1"0,-8-29 0,12 34 0,-3-13 0,-13-57 0,1 0 0,-2 0 0,2-3 0,-1 3 0,3-5 0,-1 5 0,0-2 0,3 4 0,-2-4 0,5 6 0,-4-6 0,5 4 0,-7-2 0,10 1 0,-11-1 0,8 6 0,-8-6 0,1 5 0,2-7 0,2 15 0,-3-6 0,6 13 0,-10-15 0,3 3 0,-3-7 0,0 1 0,-2-4 0,1 1 0,-3-1 0,1 2 0,-2-2 0,0 1 0,-5-1 0,6 2 0,-7-2 0,8 1 0,-4-3 0,2 3 0,-1-3 0,1 1 0,0-2 0,0 0 0,0 0 0,0 0 0,0 0 0,0-2 0,-4 1 0,2-1 0,-4 2 0,5 0 0,-1 0 0,2 0 0,0 0 0,-1-2 0,4-1 0,-3-2 0,5 0 0,-3 0 0,3-3 0,-2 3 0,2-5 0,-3 2 0,3-3 0,0 3 0,0-5 0,-2 7 0,2-12 0,-3 11 0,3-12 0,0 13 0,0-8 0,0 10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6T00:16:55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6T00:17:14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150 732 24575,'-5'12'0,"-1"-6"0,4 3 0,-3-9 0,2 5 0,-2-5 0,0 3 0,-6 1 0,5-3 0,-10 6 0,7-7 0,-5 5 0,4-5 0,5 0 0,-2-2 0,6-4 0,-3 1 0,3-2 0,-3 4 0,3-4 0,-1 4 0,2-2 0,0 0 0,0 0 0,0 0 0,2-2 0,1 1 0,0-3 0,-1 3 0,0-6 0,-1 3 0,5-10 0,-5 9 0,6-1 0,-4 9 0,2 2 0,3 0 0,-2 0 0,3 0 0,-1 0 0,0 0 0,1 0 0,-2 0 0,-2 0 0,0 0 0,3 0 0,-3 2 0,4-2 0,-3 5 0,3-2 0,-5 2 0,5 2 0,-6-2 0,9 11 0,-5-6 0,3 10 0,-6-10 0,0 7 0,-3-11 0,1 5 0,-2-5 0,0 5 0,0-4 0,0 4 0,0-5 0,0 3 0,-2-5 0,-1 0 0,-2-4 0,0 0 0,0 0 0,0 0 0,0 0 0,-3 0 0,3 0 0,-3 0 0,6 2 0,-3-1 0,2 1 0,0-4 0,1-1 0,0-2 0,1 0 0,-3 0 0,1-5 0,0 4 0,1-4 0,0 8 0,1-5 0,-3 6 0,3-6 0,-1 4 0,0-2 0,1 0 0,-1 0 0,2 0 0,2 0 0,-1 0 0,1 0 0,0 0 0,-1 0 0,3 2 0,-3-2 0,3 3 0,-3-3 0,5-3 0,-5 3 0,6 0 0,-6 0 0,3 5 0,-1-3 0,2 3 0,-2 3 0,-1-1 0,-2 3 0,0 0 0,0 0 0,0 0 0,0 7 0,0-2 0,-3 14 0,-1-9 0,-5 19 0,-1-16 0,1 8 0,0-12 0,3-3 0,1-2 0,0-4 0,0-1 0,0-3 0,0 1 0,-4-2 0,3 2 0,-2-1 0,3 1 0,0-2 0,0 0 0,-1 0 0,1 0 0,0 0 0,0 0 0,0 0 0,0 0 0,0 0 0,0 0 0,0 0 0,0 0 0,0 0 0,2-2 0,1-1 0,2-2 0,0 0 0,0 0 0,0 0 0,0 0 0,0 0 0,2-5 0,-1 0 0,3-4 0,-1 0 0,5-4 0,-1-2 0,1-1 0,-2 2 0,4-6 0,-3 4 0,5-14 0,-8 14 0,3-4 0,-6 15 0,1-1 0,-2 6 0,0 0 0,0 0 0,0 0 0,0-2 0,0 1 0,-2-4 0,1 5 0,-1-7 0,2 6 0,0-6 0,-2 7 0,1-14 0,-4 7 0,4-7 0,-2 10 0,3-1 0,0 2 0,0 1 0,-2-1 0,2-1 0,-3 3 0,3-6 0,0 6 0,0-7 0,0 3 0,0-1 0,0-1 0,-2 3 0,2 0 0,-3 2 0,3 2 0,0 0 0,0 0 0,0 0 0,-2 0 0,2 0 0,-3 0 0,3 0 0,-2 0 0,1 0 0,-1 0 0,2-1 0,0 1 0,0 0 0,0 0 0,0 0 0,0 0 0,0-20 0,0 14 0,0-17 0,0 23 0,0-3 0,0 3 0,0-2 0,0 1 0,0-1 0,0 2 0,0 0 0,0 0 0,2 2 0,1 8 0,3 2 0,2 9 0,0 8 0,0-10 0,8 26 0,-11-29 0,9 15 0,-11-17 0,4 3 0,-1-4 0,-1 9 0,0-9 0,-2 11 0,3-6 0,-1 8 0,1-8 0,-4 0 0,4-4 0,-4-2 0,1-1 0,-1 1 0,1-2 0,-3 0 0,5 0 0,-5 2 0,5 4 0,-2-2 0,0 1 0,2 3 0,-2-6 0,1 14 0,0-14 0,-1 14 0,0-14 0,1 8 0,-1-10 0,0 3 0,1-3 0,-3 0 0,3-3 0,-3 3 0,3-2 0,1 2 0,-2 0 0,4 2 0,-4-2 0,2 3 0,0-3 0,7 10 0,-5-8 0,7 10 0,-8-13 0,2 6 0,-3-9 0,0 9 0,0-8 0,0 2 0,0-2 0,0-1 0,0 1 0,-2 0 0,2-1 0,-3 1 0,1 0 0,2-1 0,-5 3 0,2-1 0,-2 2 0,0 0 0,0 0 0,0 3 0,-2-2 0,-1 16 0,-4-5 0,0 16 0,0-14 0,-2 4 0,5-13 0,-2-3 0,3-5 0,-2-2 0,0 2 0,0-1 0,0 3 0,0-3 0,2-1 0,1-3 0,2-2 0,-3 0 0,3-3 0,-8-4 0,5 2 0,-8-12 0,1 10 0,-3-20 0,3 17 0,-5-32 0,10 23 0,-10-20 0,14 28 0,-6-7 0,6 17 0,-3-13 0,1 12 0,0-12 0,1 12 0,2-7 0,-3 2 0,-1-2 0,1-2 0,0-3 0,0 5 0,0-17 0,0 15 0,-2-15 0,5 17 0,-2-5 0,2 10 0,-3-5 0,3 8 0,-5-7 0,4 7 0,-2-3 0,0-6 0,3 7 0,-3-11 0,3 12 0,0-2 0,0 4 0,0 0 0,0 0 0,0-3 0,0 3 0,0-2 0,0-1 0,0 3 0,0-3 0,0 3 0,0 0 0,2-2 0,-2 1 0,5-8 0,-2 4 0,3-12 0,0 11 0,-1-11 0,-2 15 0,2-14 0,-5 14 0,2-6 0,-2 8 0,3 2 0,-1 8 0,1-1 0,2 5 0,-5-2 0,2 1 0,1 0 0,-3-1 0,2 7 0,-2-6 0,3 23 0,-2-19 0,2 20 0,-3-18 0,2 13 0,-1-12 0,2 10 0,-3-15 0,0 5 0,0-9 0,0 1 0,0-2 0,0 0 0,0 0 0,0 0 0,-2 0 0,1 0 0,-1 0 0,0 0 0,-1 0 0,0-2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6T00:17:24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24575,'9'4'0,"-2"1"0,-7-4 0,-1 3 0,3-1 0,-1 0 0,4-1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6T00:16:55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1303184B-18B0-E14B-B5A1-C3DEF1BA2C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52418047-8AC1-574C-A821-CDDB86732EB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noProof="1"/>
            </a:lvl1pPr>
          </a:lstStyle>
          <a:p>
            <a:r>
              <a:rPr lang="zh-CN" altLang="en-US"/>
              <a:t>Dec 3, 2009</a:t>
            </a:r>
            <a:endParaRPr lang="en-US" altLang="zh-CN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xmlns="" id="{79D3C157-341D-4947-834E-8E5D1A1FEF67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A6073F9A-8772-194D-B472-69E598DF0487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xmlns="" id="{7344602E-52E8-7746-AAD7-96B2F8DD81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xmlns="" id="{7D6D77CA-9A2C-D542-8365-636BBDA25E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3090366-A404-704F-8C56-8C7E16F6DE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4956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>
            <a:extLst>
              <a:ext uri="{FF2B5EF4-FFF2-40B4-BE49-F238E27FC236}">
                <a16:creationId xmlns:a16="http://schemas.microsoft.com/office/drawing/2014/main" xmlns="" id="{5FC54031-010D-7348-90AF-0EF72D2CB11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4" name="备注占位符 2">
            <a:extLst>
              <a:ext uri="{FF2B5EF4-FFF2-40B4-BE49-F238E27FC236}">
                <a16:creationId xmlns:a16="http://schemas.microsoft.com/office/drawing/2014/main" xmlns="" id="{D8A05A1C-4BA8-9944-8098-51A3B4E3D9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95" name="灯片编号占位符 3">
            <a:extLst>
              <a:ext uri="{FF2B5EF4-FFF2-40B4-BE49-F238E27FC236}">
                <a16:creationId xmlns:a16="http://schemas.microsoft.com/office/drawing/2014/main" xmlns="" id="{C25C64D8-BC14-AB4F-A977-F672179838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3AA08E99-D770-B246-BE9B-0E5D3E2BEE56}" type="slidenum">
              <a:rPr lang="en-US" altLang="zh-CN" smtClean="0"/>
              <a:pPr>
                <a:buFontTx/>
                <a:buNone/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573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5437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0861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051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9857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921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849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3366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5104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98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720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8292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7602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6647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2350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3056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7524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0694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3874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75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573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8141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848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326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171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856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7913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0252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29668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0373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174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xmlns="" id="{A1018EF3-4364-7348-9214-E510D2500B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xmlns="" id="{686E8093-4362-764B-900D-257BCE04434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xmlns="" id="{C3874AAC-3593-7842-B9D4-2E589F1759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9270F26E-2A2C-EF4A-B2B5-C032D9A76F03}" type="slidenum">
              <a:rPr lang="en-US" altLang="zh-CN" smtClean="0"/>
              <a:pPr>
                <a:buFontTx/>
                <a:buNone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8852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14205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98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8254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25638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6674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804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8165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2229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53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899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xmlns="" id="{A1018EF3-4364-7348-9214-E510D2500B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xmlns="" id="{686E8093-4362-764B-900D-257BCE04434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xmlns="" id="{C3874AAC-3593-7842-B9D4-2E589F1759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9270F26E-2A2C-EF4A-B2B5-C032D9A76F03}" type="slidenum">
              <a:rPr lang="en-US" altLang="zh-CN" smtClean="0"/>
              <a:pPr>
                <a:buFontTx/>
                <a:buNone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25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879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xmlns="" id="{78EC5562-91F7-824E-8B85-1CD45527A1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xmlns="" id="{55BFEF9B-F8DC-0B4C-B32D-8790F1E517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xmlns="" id="{2E51D51D-CC87-4041-A903-619D5B33E2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>
              <a:buFontTx/>
              <a:buNone/>
            </a:pPr>
            <a:fld id="{A4E7B799-2E68-C54B-AA2F-96C40E9EFE3A}" type="slidenum">
              <a:rPr lang="en-US" altLang="zh-CN" smtClean="0"/>
              <a:pPr>
                <a:buFontTx/>
                <a:buNone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844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4279899B-997E-7440-BAF1-5CFE893909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C4D88E97-8AB0-CD42-8D27-9AF4E8338D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3652EE21-31A8-0740-8D95-48C01F44AF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C67B3-8C6B-C34D-92E4-B7CDA235E5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962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68BCD90-9A7C-5C44-9125-98A121095F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1E2A1AA2-1F2E-0C40-8663-D78E3848B1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3BDF0C5C-639B-9A4B-BA0D-4EAB8FC326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0CDE6-F872-854E-99A2-A4B8230F02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87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7BB16B9-04DE-EE40-8C58-FFB330B21D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4175CCF1-0FA8-A04F-B8AB-19688385F6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451B8598-C7E9-4343-B5A3-7839C2C5FC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814FE-AFA1-2643-BC75-4DF7A04E65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4230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xmlns="" id="{2C277A50-9B07-4A48-9839-A973A5110B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xmlns="" id="{3D257BB6-7D18-EB4C-B266-0A7BDE1E12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0CE7B-1422-5B4A-9B4C-6EAA79705DC2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xmlns="" id="{96460CAC-5848-374B-8B4F-74345C374EB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5061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xmlns="" id="{ADD77888-A1AC-BF4A-B6C1-E3058D1CF3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xmlns="" id="{2B332B0B-D6E4-3A49-8083-87E58478EB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FCD2F-511B-144E-9455-ECFB81E61BC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xmlns="" id="{2B35BF91-F37C-1C4F-81B1-97E8A67CDC0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9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xmlns="" id="{764C8F1C-453E-E64A-AC07-1ADCBF8DAF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xmlns="" id="{DA7DD946-E5E4-9147-9C19-27315B59FD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F5672-4EE8-FE41-ABA6-C632E2FF339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xmlns="" id="{EAF301DE-0B6B-9946-96B0-A8BC657E8AC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5842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xmlns="" id="{5006E865-D642-A248-8533-45EBBE38B9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xmlns="" id="{95DDB528-A8AD-BA47-8F81-3625BCB656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AD620-CF49-0A4E-A088-78E69F746946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xmlns="" id="{B88D463C-AF7D-1C45-A18C-C3D0AFDE193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8333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xmlns="" id="{07D7E60A-4289-1942-97B7-263BDA0E7F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xmlns="" id="{656AA2A1-0BDE-9A40-97A2-FE09900213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D7309-A98B-C646-8D99-239AB330A78A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xmlns="" id="{71607E1A-0462-0E49-A662-8EF9EC20126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4813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9">
            <a:extLst>
              <a:ext uri="{FF2B5EF4-FFF2-40B4-BE49-F238E27FC236}">
                <a16:creationId xmlns:a16="http://schemas.microsoft.com/office/drawing/2014/main" xmlns="" id="{9B2581E1-65C2-F14B-87BD-AF256A4817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xmlns="" id="{F2F39A94-CF29-9A49-9B52-4B4E907EB4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8CDD0-4327-4B48-AA4F-F1A1C9294490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xmlns="" id="{D2110EC7-95D0-0642-907E-6AF95A7B7C9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1956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xmlns="" id="{89A304CA-90B6-EA47-8A45-96ECE58DE3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xmlns="" id="{73688424-D516-8045-8658-019605ED87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7B00C-2C4D-E242-80AC-7E1A0D1FB27A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4" name="Footer Placeholder 11">
            <a:extLst>
              <a:ext uri="{FF2B5EF4-FFF2-40B4-BE49-F238E27FC236}">
                <a16:creationId xmlns:a16="http://schemas.microsoft.com/office/drawing/2014/main" xmlns="" id="{FE53F452-B11A-2D4E-A68E-20CADA5AFAE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015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xmlns="" id="{DC5C18FE-4FD1-0549-AAE8-E2FEA4704D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xmlns="" id="{0E889D22-7544-CD48-A387-7E27B485CF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7CBA7-ACB5-3E46-97E0-A1B57A765C4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xmlns="" id="{C0862076-5AD0-E644-878B-8E8B2190F7A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65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31E0B403-DACB-6740-A110-7C57896AA1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1F5D899E-5FB8-5C4D-A765-249A5B903B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5E73BE28-313F-7E4B-A8DE-BC200BA41E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F9907-9F93-674A-91E5-500B17431C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2640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xmlns="" id="{42F2CB64-5145-664E-9EEE-0B34FB3F8E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xmlns="" id="{B8078466-C9F7-C94B-8AE9-0E2987B4AC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8337E-4D3A-0B48-B063-3AC197C38E03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xmlns="" id="{5E2A04B7-31AF-DE43-B1EE-C47CCCEE16B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4186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xmlns="" id="{2DB50642-7017-D04F-A1EF-EFD626D316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xmlns="" id="{641EC728-FC6D-B847-90C0-59A3F92AB3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69E3D-EFEB-7A44-98A7-8345D5FD341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xmlns="" id="{9B791E18-366B-C74E-97BA-A431A56DFB7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1203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xmlns="" id="{0C8B9504-4DF8-EA4E-8D54-E6E1FD5189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xmlns="" id="{0BCEEBDC-B799-9044-B62F-39811B6C01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038F0-D75F-6549-984A-BB00CC955B76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xmlns="" id="{D2C94F42-5F91-B44A-85B7-B6ED08FCA25C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595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E1C7F3DB-E260-0A4F-989C-6AF2912D13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4DD41A84-9E73-6E40-8B43-BFAB5A5E96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56A25106-508C-2345-9B78-09EAEDD60F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D4CD7-4140-5B49-AF54-D7E1F5B4A8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303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CC168-D4B9-0944-83C8-32FF281394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F3F0003-ECAE-E842-8F1A-AEE294E273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CDFC55B-9CCD-5540-BE7F-7D46955C72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65F98-CF1A-DB45-AEAA-EF4F88F438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682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E61F195C-E1C0-7D4B-9D35-C83A70384E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F3FA0751-4AF6-7747-AD67-27C6FE5F4D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6C4D874A-0198-D641-A00C-03BB985A5D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6D01B-270C-BE42-9B8A-D051F04195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232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7B6D299F-0EE0-AF47-8389-8988EF0DDF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76AD0853-FAEF-5C45-927F-2D1D75999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917D06DA-6B6E-BC42-B848-91DA5B4266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27C91-F2BB-5E45-8C57-E8143247AE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747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685B464B-F7E7-0445-BC1B-D2B31715C4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26551FF2-EB9C-F041-8795-51A0CBFD60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65A41D4F-C08E-F840-BA0B-14E765AF0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F0882-E058-8B48-AD7E-3756A91D9E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304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A3FD33D-DE74-2A4B-8204-019FF20897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64F751A-1A87-A14A-B415-587D3CC825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B6DDF0E-884F-0F47-8569-73FA70788E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5610A-DC4E-D242-BAE8-6B70CA0F30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9065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0C444E8-9523-D14F-A249-1DE87C1F87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6414734-8F6E-5740-A9C6-18F20A6424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917CC96-2550-4A42-89CC-95D7EEF0FC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F976C-2351-AB42-B75C-AC703E5C5D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3480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7">
            <a:extLst>
              <a:ext uri="{FF2B5EF4-FFF2-40B4-BE49-F238E27FC236}">
                <a16:creationId xmlns:a16="http://schemas.microsoft.com/office/drawing/2014/main" xmlns="" id="{9F766C52-D2C5-4B4C-AF46-C1443C12B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  <a:gd name="T9" fmla="*/ 0 w 1000"/>
              <a:gd name="T10" fmla="*/ 0 h 1000"/>
              <a:gd name="T11" fmla="*/ 1000 w 1000"/>
              <a:gd name="T12" fmla="*/ 1000 h 10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mpd="sng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/>
          </a:p>
        </p:txBody>
      </p:sp>
      <p:sp>
        <p:nvSpPr>
          <p:cNvPr id="1027" name="Line 8">
            <a:extLst>
              <a:ext uri="{FF2B5EF4-FFF2-40B4-BE49-F238E27FC236}">
                <a16:creationId xmlns:a16="http://schemas.microsoft.com/office/drawing/2014/main" xmlns="" id="{9E799A33-41C0-AB4D-AD6F-2AE71953A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xmlns="" id="{854E6612-5417-B041-940D-EC240965B6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7813"/>
            <a:ext cx="82296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xmlns="" id="{DA3B0764-3C82-084A-8F9A-33F77BDDFEB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30" name="Rectangle 4">
            <a:extLst>
              <a:ext uri="{FF2B5EF4-FFF2-40B4-BE49-F238E27FC236}">
                <a16:creationId xmlns:a16="http://schemas.microsoft.com/office/drawing/2014/main" xmlns="" id="{885655DE-E8C7-234D-9177-14C3C644D6D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ADB902-F67F-4DB7-966C-A35DA6A368B2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xmlns="" id="{85914D8D-B0D4-B84B-961B-77686CA089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2" name="Rectangle 6">
            <a:extLst>
              <a:ext uri="{FF2B5EF4-FFF2-40B4-BE49-F238E27FC236}">
                <a16:creationId xmlns:a16="http://schemas.microsoft.com/office/drawing/2014/main" xmlns="" id="{B49D9877-69B3-444E-9942-5A943F332B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88563B4-11E6-5B48-B9CD-77B37759B3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1" r:id="rId2"/>
    <p:sldLayoutId id="2147484570" r:id="rId3"/>
    <p:sldLayoutId id="2147484569" r:id="rId4"/>
    <p:sldLayoutId id="2147484568" r:id="rId5"/>
    <p:sldLayoutId id="2147484567" r:id="rId6"/>
    <p:sldLayoutId id="2147484566" r:id="rId7"/>
    <p:sldLayoutId id="2147484565" r:id="rId8"/>
    <p:sldLayoutId id="2147484564" r:id="rId9"/>
    <p:sldLayoutId id="2147484563" r:id="rId10"/>
    <p:sldLayoutId id="214748456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7">
            <a:extLst>
              <a:ext uri="{FF2B5EF4-FFF2-40B4-BE49-F238E27FC236}">
                <a16:creationId xmlns:a16="http://schemas.microsoft.com/office/drawing/2014/main" xmlns="" id="{79BA38EA-1C7E-6041-8332-289672A9D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  <a:gd name="T9" fmla="*/ 0 w 1000"/>
              <a:gd name="T10" fmla="*/ 0 h 1000"/>
              <a:gd name="T11" fmla="*/ 1000 w 1000"/>
              <a:gd name="T12" fmla="*/ 1000 h 10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mpd="sng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/>
          </a:p>
        </p:txBody>
      </p:sp>
      <p:sp>
        <p:nvSpPr>
          <p:cNvPr id="2051" name="Line 8">
            <a:extLst>
              <a:ext uri="{FF2B5EF4-FFF2-40B4-BE49-F238E27FC236}">
                <a16:creationId xmlns:a16="http://schemas.microsoft.com/office/drawing/2014/main" xmlns="" id="{DA4EE380-ED66-BF46-87D2-063020463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xmlns="" id="{49A9F615-60DE-C64A-B6C0-EAF75AA5EF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7813"/>
            <a:ext cx="82296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xmlns="" id="{3CA7ADFD-3717-8D46-95A4-3B93C3C8E69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054" name="Date Placeholder 9">
            <a:extLst>
              <a:ext uri="{FF2B5EF4-FFF2-40B4-BE49-F238E27FC236}">
                <a16:creationId xmlns:a16="http://schemas.microsoft.com/office/drawing/2014/main" xmlns="" id="{8750EAB3-3BCC-5940-9A38-3DADDBA74A1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A2952A0-3344-4D2E-9746-620032DA76A5}" type="datetime1">
              <a:rPr lang="zh-CN" altLang="en-US"/>
              <a:pPr>
                <a:defRPr/>
              </a:pPr>
              <a:t>2019/7/8</a:t>
            </a:fld>
            <a:endParaRPr lang="en-US" altLang="zh-CN"/>
          </a:p>
        </p:txBody>
      </p:sp>
      <p:sp>
        <p:nvSpPr>
          <p:cNvPr id="2055" name="Slide Number Placeholder 10">
            <a:extLst>
              <a:ext uri="{FF2B5EF4-FFF2-40B4-BE49-F238E27FC236}">
                <a16:creationId xmlns:a16="http://schemas.microsoft.com/office/drawing/2014/main" xmlns="" id="{96F7C232-D639-6249-9C69-51C0469EC4A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DF68B56-B69B-BB48-8DAC-E525A359FC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/60</a:t>
            </a:r>
          </a:p>
        </p:txBody>
      </p:sp>
      <p:sp>
        <p:nvSpPr>
          <p:cNvPr id="2056" name="Footer Placeholder 11">
            <a:extLst>
              <a:ext uri="{FF2B5EF4-FFF2-40B4-BE49-F238E27FC236}">
                <a16:creationId xmlns:a16="http://schemas.microsoft.com/office/drawing/2014/main" xmlns="" id="{805FF5AD-6C0D-324B-A030-AD2029CC60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3" r:id="rId1"/>
    <p:sldLayoutId id="2147484582" r:id="rId2"/>
    <p:sldLayoutId id="2147484581" r:id="rId3"/>
    <p:sldLayoutId id="2147484580" r:id="rId4"/>
    <p:sldLayoutId id="2147484579" r:id="rId5"/>
    <p:sldLayoutId id="2147484578" r:id="rId6"/>
    <p:sldLayoutId id="2147484577" r:id="rId7"/>
    <p:sldLayoutId id="2147484576" r:id="rId8"/>
    <p:sldLayoutId id="2147484575" r:id="rId9"/>
    <p:sldLayoutId id="2147484574" r:id="rId10"/>
    <p:sldLayoutId id="21474845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gif"/><Relationship Id="rId5" Type="http://schemas.openxmlformats.org/officeDocument/2006/relationships/image" Target="../media/image54.jpeg"/><Relationship Id="rId4" Type="http://schemas.openxmlformats.org/officeDocument/2006/relationships/image" Target="../media/image5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tiff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file:////Users/jimyin/Downloads/Insane%201st%20Person%20Rally%20Driving!.mp4" TargetMode="External"/><Relationship Id="rId1" Type="http://schemas.microsoft.com/office/2007/relationships/media" Target="file:////Users/jimyin/Downloads/Insane%201st%20Person%20Rally%20Driving!.mp4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hyperlink" Target="https://gym.openai.com/envs/#classic_contro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png"/><Relationship Id="rId5" Type="http://schemas.openxmlformats.org/officeDocument/2006/relationships/image" Target="../media/image8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v1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19.jpeg"/><Relationship Id="rId10" Type="http://schemas.openxmlformats.org/officeDocument/2006/relationships/image" Target="../media/image21.tiff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8.pn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9">
            <a:extLst>
              <a:ext uri="{FF2B5EF4-FFF2-40B4-BE49-F238E27FC236}">
                <a16:creationId xmlns:a16="http://schemas.microsoft.com/office/drawing/2014/main" xmlns="" id="{E71022A4-AD0F-244D-B848-5BCBC4C68DB5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476375" y="4868863"/>
            <a:ext cx="6553200" cy="936625"/>
          </a:xfrm>
        </p:spPr>
        <p:txBody>
          <a:bodyPr anchor="ctr"/>
          <a:lstStyle/>
          <a:p>
            <a:pPr marL="0" indent="0" algn="ctr" eaLnBrk="1" hangingPunct="1">
              <a:spcAft>
                <a:spcPts val="600"/>
              </a:spcAft>
              <a:buFont typeface="Wingdings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腾讯互娱游戏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研究中心    殷俊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0" name="Rectangle 9">
            <a:extLst>
              <a:ext uri="{FF2B5EF4-FFF2-40B4-BE49-F238E27FC236}">
                <a16:creationId xmlns:a16="http://schemas.microsoft.com/office/drawing/2014/main" xmlns="" id="{4CF15FEC-05EC-AF46-BBE2-153912092AE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95288" y="1270000"/>
            <a:ext cx="29527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5000"/>
            </a:pPr>
            <a:r>
              <a:rPr lang="zh-CN" altLang="en-US" sz="2800" dirty="0">
                <a:solidFill>
                  <a:srgbClr val="0066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智能应用建模</a:t>
            </a:r>
          </a:p>
        </p:txBody>
      </p:sp>
      <p:pic>
        <p:nvPicPr>
          <p:cNvPr id="7171" name="图片 3">
            <a:extLst>
              <a:ext uri="{FF2B5EF4-FFF2-40B4-BE49-F238E27FC236}">
                <a16:creationId xmlns:a16="http://schemas.microsoft.com/office/drawing/2014/main" xmlns="" id="{FCC5DE36-16E5-CE40-BD24-7D722111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458788"/>
            <a:ext cx="32099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5">
            <a:extLst>
              <a:ext uri="{FF2B5EF4-FFF2-40B4-BE49-F238E27FC236}">
                <a16:creationId xmlns:a16="http://schemas.microsoft.com/office/drawing/2014/main" xmlns="" id="{8C6C1429-4B84-5242-A560-1C0F619E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593725"/>
            <a:ext cx="224313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itle 22">
            <a:extLst>
              <a:ext uri="{FF2B5EF4-FFF2-40B4-BE49-F238E27FC236}">
                <a16:creationId xmlns:a16="http://schemas.microsoft.com/office/drawing/2014/main" xmlns="" id="{FDF17FA9-D08A-374E-8BF2-E7E8916D7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2725738"/>
            <a:ext cx="7964488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r>
              <a:rPr lang="zh-CN" altLang="en-US" sz="3200" b="0" dirty="0">
                <a:solidFill>
                  <a:schemeClr val="tx2"/>
                </a:solidFill>
                <a:ea typeface="黑体" panose="02010609060101010101" pitchFamily="49" charset="-122"/>
              </a:rPr>
              <a:t>第九部分：深度强化学习及在游戏</a:t>
            </a:r>
            <a:r>
              <a:rPr lang="en-US" altLang="zh-CN" sz="3200" b="0" dirty="0">
                <a:solidFill>
                  <a:schemeClr val="tx2"/>
                </a:solidFill>
                <a:ea typeface="黑体" panose="02010609060101010101" pitchFamily="49" charset="-122"/>
              </a:rPr>
              <a:t>AI</a:t>
            </a:r>
            <a:r>
              <a:rPr lang="zh-CN" altLang="en-US" sz="3200" b="0" dirty="0">
                <a:solidFill>
                  <a:schemeClr val="tx2"/>
                </a:solidFill>
                <a:ea typeface="黑体" panose="02010609060101010101" pitchFamily="49" charset="-122"/>
              </a:rPr>
              <a:t>中的应用案例</a:t>
            </a:r>
            <a:endParaRPr lang="en-US" altLang="zh-CN" sz="3200" b="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10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强化学习的数学基础（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id="{4C7D4933-7665-8342-A762-488114566390}"/>
                  </a:ext>
                </a:extLst>
              </p:cNvPr>
              <p:cNvSpPr/>
              <p:nvPr/>
            </p:nvSpPr>
            <p:spPr>
              <a:xfrm>
                <a:off x="683568" y="1064404"/>
                <a:ext cx="413081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0" dirty="0"/>
                  <a:t>马尔可夫性质：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C7D4933-7665-8342-A762-488114566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064404"/>
                <a:ext cx="4130811" cy="923330"/>
              </a:xfrm>
              <a:prstGeom prst="rect">
                <a:avLst/>
              </a:prstGeom>
              <a:blipFill>
                <a:blip r:embed="rId3"/>
                <a:stretch>
                  <a:fillRect l="-1227" t="-5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41CDC0EF-C807-3B4F-BD53-800F3E35A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7" y="2627916"/>
            <a:ext cx="4383370" cy="15348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1589EA-3F86-E145-9A04-745226FCA7F5}"/>
              </a:ext>
            </a:extLst>
          </p:cNvPr>
          <p:cNvSpPr/>
          <p:nvPr/>
        </p:nvSpPr>
        <p:spPr>
          <a:xfrm>
            <a:off x="683568" y="213590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马尔可夫过程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D76E0600-E1F2-8240-A1A2-547447129AAF}"/>
              </a:ext>
            </a:extLst>
          </p:cNvPr>
          <p:cNvGrpSpPr/>
          <p:nvPr/>
        </p:nvGrpSpPr>
        <p:grpSpPr>
          <a:xfrm>
            <a:off x="5652120" y="2452889"/>
            <a:ext cx="3072267" cy="1185705"/>
            <a:chOff x="5652120" y="2452889"/>
            <a:chExt cx="3072267" cy="1185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xmlns="" id="{2FC77990-C45E-AE43-8878-14A3A6E88CE6}"/>
                    </a:ext>
                  </a:extLst>
                </p:cNvPr>
                <p:cNvSpPr txBox="1"/>
                <p:nvPr/>
              </p:nvSpPr>
              <p:spPr>
                <a:xfrm>
                  <a:off x="6060091" y="2791631"/>
                  <a:ext cx="2664296" cy="8469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𝟑𝟖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𝟔𝟑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𝟑𝟕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2FC77990-C45E-AE43-8878-14A3A6E88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091" y="2791631"/>
                  <a:ext cx="2664296" cy="8469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3C4B3B84-9935-804D-9410-149C65AE963D}"/>
                </a:ext>
              </a:extLst>
            </p:cNvPr>
            <p:cNvSpPr/>
            <p:nvPr/>
          </p:nvSpPr>
          <p:spPr>
            <a:xfrm>
              <a:off x="6377811" y="2452889"/>
              <a:ext cx="20826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0" dirty="0"/>
                <a:t>晴天    阴天    雨天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2ED78022-5C84-324F-9CEC-247790A25AF3}"/>
                </a:ext>
              </a:extLst>
            </p:cNvPr>
            <p:cNvSpPr/>
            <p:nvPr/>
          </p:nvSpPr>
          <p:spPr>
            <a:xfrm>
              <a:off x="5652120" y="2714140"/>
              <a:ext cx="90281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0" dirty="0"/>
                <a:t>晴天    </a:t>
              </a:r>
              <a:endParaRPr lang="en-US" altLang="zh-CN" b="0" dirty="0"/>
            </a:p>
            <a:p>
              <a:r>
                <a:rPr lang="zh-CN" altLang="en-US" b="0" dirty="0"/>
                <a:t>阴天    </a:t>
              </a:r>
              <a:endParaRPr lang="en-US" altLang="zh-CN" b="0" dirty="0"/>
            </a:p>
            <a:p>
              <a:r>
                <a:rPr lang="zh-CN" altLang="en-US" b="0" dirty="0"/>
                <a:t>雨天</a:t>
              </a:r>
              <a:endParaRPr lang="zh-CN" altLang="en-US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3C804BD-DFCA-6143-B657-F72ED615E6DF}"/>
              </a:ext>
            </a:extLst>
          </p:cNvPr>
          <p:cNvSpPr/>
          <p:nvPr/>
        </p:nvSpPr>
        <p:spPr>
          <a:xfrm>
            <a:off x="720362" y="4338960"/>
            <a:ext cx="3651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主要思想：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dirty="0"/>
              <a:t>未来只与现在有关，而与过去无关</a:t>
            </a:r>
          </a:p>
        </p:txBody>
      </p:sp>
    </p:spTree>
    <p:extLst>
      <p:ext uri="{BB962C8B-B14F-4D97-AF65-F5344CB8AC3E}">
        <p14:creationId xmlns:p14="http://schemas.microsoft.com/office/powerpoint/2010/main" val="1308103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11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强化学习的数学基础（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id="{4C7D4933-7665-8342-A762-488114566390}"/>
                  </a:ext>
                </a:extLst>
              </p:cNvPr>
              <p:cNvSpPr/>
              <p:nvPr/>
            </p:nvSpPr>
            <p:spPr>
              <a:xfrm>
                <a:off x="683568" y="1064404"/>
                <a:ext cx="501932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0" dirty="0"/>
                  <a:t>马尔可夫决策过程</a:t>
                </a:r>
                <a:r>
                  <a:rPr lang="en-US" altLang="zh-CN" b="0" dirty="0"/>
                  <a:t>(Markov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Decision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Process)</a:t>
                </a:r>
                <a:r>
                  <a:rPr lang="zh-CN" altLang="en-US" b="0" dirty="0"/>
                  <a:t>：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MDP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</a:rPr>
                        <m:t>：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C7D4933-7665-8342-A762-488114566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064404"/>
                <a:ext cx="5019323" cy="923330"/>
              </a:xfrm>
              <a:prstGeom prst="rect">
                <a:avLst/>
              </a:prstGeom>
              <a:blipFill>
                <a:blip r:embed="rId3"/>
                <a:stretch>
                  <a:fillRect l="-1010" t="-5479"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3C804BD-DFCA-6143-B657-F72ED615E6DF}"/>
              </a:ext>
            </a:extLst>
          </p:cNvPr>
          <p:cNvSpPr/>
          <p:nvPr/>
        </p:nvSpPr>
        <p:spPr>
          <a:xfrm>
            <a:off x="720362" y="4338960"/>
            <a:ext cx="3651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主要思想：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dirty="0"/>
              <a:t>未来只与现在有关，而与过去无关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FFED7F9-E084-2541-9132-719C08C2AB83}"/>
              </a:ext>
            </a:extLst>
          </p:cNvPr>
          <p:cNvSpPr/>
          <p:nvPr/>
        </p:nvSpPr>
        <p:spPr bwMode="auto">
          <a:xfrm>
            <a:off x="369562" y="2446193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xmlns="" id="{E2FDD273-3DDF-CC4F-AD61-6A4F6FF901FB}"/>
              </a:ext>
            </a:extLst>
          </p:cNvPr>
          <p:cNvSpPr/>
          <p:nvPr/>
        </p:nvSpPr>
        <p:spPr bwMode="auto">
          <a:xfrm>
            <a:off x="1737714" y="266221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5D6F5BB-1CC6-A44E-B205-7A2C719F38DD}"/>
              </a:ext>
            </a:extLst>
          </p:cNvPr>
          <p:cNvSpPr/>
          <p:nvPr/>
        </p:nvSpPr>
        <p:spPr bwMode="auto">
          <a:xfrm>
            <a:off x="2370943" y="2446193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xmlns="" id="{6817186B-8A32-2246-955C-C3FB8D1D7F4E}"/>
              </a:ext>
            </a:extLst>
          </p:cNvPr>
          <p:cNvSpPr/>
          <p:nvPr/>
        </p:nvSpPr>
        <p:spPr bwMode="auto">
          <a:xfrm>
            <a:off x="3739095" y="266221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F4016D1D-B8EA-B44E-961D-B023F73378A8}"/>
              </a:ext>
            </a:extLst>
          </p:cNvPr>
          <p:cNvSpPr/>
          <p:nvPr/>
        </p:nvSpPr>
        <p:spPr bwMode="auto">
          <a:xfrm>
            <a:off x="4372324" y="2446193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xmlns="" id="{D1DB72A8-CFCE-C944-A041-9C0617637832}"/>
              </a:ext>
            </a:extLst>
          </p:cNvPr>
          <p:cNvSpPr/>
          <p:nvPr/>
        </p:nvSpPr>
        <p:spPr bwMode="auto">
          <a:xfrm>
            <a:off x="5740476" y="266221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BC67EBDE-6104-D34C-9595-8D402A2F9274}"/>
              </a:ext>
            </a:extLst>
          </p:cNvPr>
          <p:cNvSpPr txBox="1"/>
          <p:nvPr/>
        </p:nvSpPr>
        <p:spPr>
          <a:xfrm>
            <a:off x="1759855" y="2323608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02822989-BAF3-E641-AD8B-EF2D47D1AB04}"/>
              </a:ext>
            </a:extLst>
          </p:cNvPr>
          <p:cNvSpPr txBox="1"/>
          <p:nvPr/>
        </p:nvSpPr>
        <p:spPr>
          <a:xfrm>
            <a:off x="3767677" y="2308029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38B89296-C8D0-4140-85BC-7DA3FB0D32E0}"/>
              </a:ext>
            </a:extLst>
          </p:cNvPr>
          <p:cNvSpPr txBox="1"/>
          <p:nvPr/>
        </p:nvSpPr>
        <p:spPr>
          <a:xfrm>
            <a:off x="5769127" y="2324807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xmlns="" id="{59981123-6FE9-BB4B-9201-82AE333CE131}"/>
              </a:ext>
            </a:extLst>
          </p:cNvPr>
          <p:cNvSpPr/>
          <p:nvPr/>
        </p:nvSpPr>
        <p:spPr bwMode="auto">
          <a:xfrm>
            <a:off x="7035115" y="266221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09905A9-6304-FE4F-A8BA-33082EDA2213}"/>
              </a:ext>
            </a:extLst>
          </p:cNvPr>
          <p:cNvSpPr/>
          <p:nvPr/>
        </p:nvSpPr>
        <p:spPr bwMode="auto">
          <a:xfrm>
            <a:off x="7668344" y="2446193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n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C9FB2C28-25FC-5442-BFCB-3606F1083BF7}"/>
              </a:ext>
            </a:extLst>
          </p:cNvPr>
          <p:cNvSpPr txBox="1"/>
          <p:nvPr/>
        </p:nvSpPr>
        <p:spPr>
          <a:xfrm>
            <a:off x="7063697" y="2310397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n</a:t>
            </a:r>
            <a:endParaRPr kumimoji="1" lang="zh-CN" altLang="en-US" baseline="-250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A0395DF3-25C3-CB45-915B-E2910E44CE25}"/>
              </a:ext>
            </a:extLst>
          </p:cNvPr>
          <p:cNvGrpSpPr/>
          <p:nvPr/>
        </p:nvGrpSpPr>
        <p:grpSpPr>
          <a:xfrm>
            <a:off x="5899611" y="3953442"/>
            <a:ext cx="2811729" cy="1478961"/>
            <a:chOff x="5912658" y="2452889"/>
            <a:chExt cx="2811729" cy="1478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13D44554-E866-E14A-B70D-ED8062FE3D19}"/>
                    </a:ext>
                  </a:extLst>
                </p:cNvPr>
                <p:cNvSpPr txBox="1"/>
                <p:nvPr/>
              </p:nvSpPr>
              <p:spPr>
                <a:xfrm>
                  <a:off x="6060091" y="2791631"/>
                  <a:ext cx="2664296" cy="8469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𝟑𝟖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𝟔𝟑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𝟑𝟕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3D44554-E866-E14A-B70D-ED8062FE3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091" y="2791631"/>
                  <a:ext cx="2664296" cy="8469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B4DC40B8-0D05-CA41-8338-A7BF6CC92253}"/>
                </a:ext>
              </a:extLst>
            </p:cNvPr>
            <p:cNvSpPr/>
            <p:nvPr/>
          </p:nvSpPr>
          <p:spPr>
            <a:xfrm>
              <a:off x="6377811" y="2452889"/>
              <a:ext cx="1927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/>
                <a:t>S</a:t>
              </a:r>
              <a:r>
                <a:rPr lang="en-US" altLang="zh-CN" b="0" baseline="-25000" dirty="0"/>
                <a:t>1</a:t>
              </a:r>
              <a:r>
                <a:rPr lang="zh-CN" altLang="en-US" b="0" dirty="0"/>
                <a:t>        </a:t>
              </a:r>
              <a:r>
                <a:rPr lang="en-US" altLang="zh-CN" b="0" dirty="0"/>
                <a:t>S</a:t>
              </a:r>
              <a:r>
                <a:rPr lang="en-US" altLang="zh-CN" b="0" baseline="-25000" dirty="0"/>
                <a:t>2</a:t>
              </a:r>
              <a:r>
                <a:rPr lang="zh-CN" altLang="en-US" b="0" dirty="0"/>
                <a:t>        </a:t>
              </a:r>
              <a:r>
                <a:rPr lang="en-US" altLang="zh-CN" b="0" dirty="0"/>
                <a:t>S</a:t>
              </a:r>
              <a:r>
                <a:rPr lang="en-US" altLang="zh-CN" b="0" baseline="-25000" dirty="0"/>
                <a:t>3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0D3886B6-A7C4-B246-A029-E239E3568C87}"/>
                </a:ext>
              </a:extLst>
            </p:cNvPr>
            <p:cNvSpPr/>
            <p:nvPr/>
          </p:nvSpPr>
          <p:spPr>
            <a:xfrm>
              <a:off x="5912658" y="2731521"/>
              <a:ext cx="61587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/>
                <a:t>S</a:t>
              </a:r>
              <a:r>
                <a:rPr lang="en-US" altLang="zh-CN" b="0" baseline="-25000" dirty="0"/>
                <a:t>1</a:t>
              </a:r>
              <a:r>
                <a:rPr lang="zh-CN" altLang="en-US" b="0" dirty="0"/>
                <a:t>  </a:t>
              </a:r>
              <a:endParaRPr lang="en-US" altLang="zh-CN" b="0" dirty="0"/>
            </a:p>
            <a:p>
              <a:r>
                <a:rPr lang="en-US" altLang="zh-CN" b="0" dirty="0"/>
                <a:t>S</a:t>
              </a:r>
              <a:r>
                <a:rPr lang="en-US" altLang="zh-CN" b="0" baseline="-25000" dirty="0"/>
                <a:t>2</a:t>
              </a:r>
              <a:r>
                <a:rPr lang="zh-CN" altLang="en-US" b="0" dirty="0"/>
                <a:t>   </a:t>
              </a:r>
              <a:endParaRPr lang="en-US" altLang="zh-CN" b="0" dirty="0"/>
            </a:p>
            <a:p>
              <a:r>
                <a:rPr lang="en-US" altLang="zh-CN" b="0" dirty="0"/>
                <a:t>S</a:t>
              </a:r>
              <a:r>
                <a:rPr lang="en-US" altLang="zh-CN" b="0" baseline="-25000" dirty="0"/>
                <a:t>3</a:t>
              </a:r>
              <a:endParaRPr lang="zh-CN" altLang="en-US" dirty="0"/>
            </a:p>
            <a:p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4B0F033-42CA-BB47-9018-ADD632EB372F}"/>
              </a:ext>
            </a:extLst>
          </p:cNvPr>
          <p:cNvSpPr/>
          <p:nvPr/>
        </p:nvSpPr>
        <p:spPr>
          <a:xfrm>
            <a:off x="5241063" y="4530999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/>
              <a:t>P=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D4C2849-2D73-FA41-91DE-75202529D545}"/>
              </a:ext>
            </a:extLst>
          </p:cNvPr>
          <p:cNvSpPr/>
          <p:nvPr/>
        </p:nvSpPr>
        <p:spPr>
          <a:xfrm>
            <a:off x="8157161" y="313314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A61B5211-7C2F-744A-92A3-1FBA06AA2ED8}"/>
                  </a:ext>
                </a:extLst>
              </p:cNvPr>
              <p:cNvSpPr/>
              <p:nvPr/>
            </p:nvSpPr>
            <p:spPr>
              <a:xfrm>
                <a:off x="6398320" y="2547216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61B5211-7C2F-744A-92A3-1FBA06AA2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320" y="2547216"/>
                <a:ext cx="4219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575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12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强化学习的数学基础（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id="{4C7D4933-7665-8342-A762-488114566390}"/>
                  </a:ext>
                </a:extLst>
              </p:cNvPr>
              <p:cNvSpPr/>
              <p:nvPr/>
            </p:nvSpPr>
            <p:spPr>
              <a:xfrm>
                <a:off x="683568" y="1064404"/>
                <a:ext cx="501932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0" dirty="0"/>
                  <a:t>马尔可夫决策过程</a:t>
                </a:r>
                <a:r>
                  <a:rPr lang="en-US" altLang="zh-CN" b="0" dirty="0"/>
                  <a:t>(Markov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Decision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Process)</a:t>
                </a:r>
                <a:r>
                  <a:rPr lang="zh-CN" altLang="en-US" b="0" dirty="0"/>
                  <a:t>：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MDP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</a:rPr>
                        <m:t>：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C7D4933-7665-8342-A762-488114566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064404"/>
                <a:ext cx="5019323" cy="923330"/>
              </a:xfrm>
              <a:prstGeom prst="rect">
                <a:avLst/>
              </a:prstGeom>
              <a:blipFill>
                <a:blip r:embed="rId3"/>
                <a:stretch>
                  <a:fillRect l="-1010" t="-5479"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3C804BD-DFCA-6143-B657-F72ED615E6DF}"/>
              </a:ext>
            </a:extLst>
          </p:cNvPr>
          <p:cNvSpPr/>
          <p:nvPr/>
        </p:nvSpPr>
        <p:spPr>
          <a:xfrm>
            <a:off x="344355" y="4254000"/>
            <a:ext cx="4852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/>
              <a:t>MDP</a:t>
            </a:r>
            <a:r>
              <a:rPr lang="zh-CN" altLang="en-US" b="0" dirty="0"/>
              <a:t>就是一个带有决策与奖励的马尔可夫过程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马尔可夫性质的引入简化了计算过程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FFED7F9-E084-2541-9132-719C08C2AB83}"/>
              </a:ext>
            </a:extLst>
          </p:cNvPr>
          <p:cNvSpPr/>
          <p:nvPr/>
        </p:nvSpPr>
        <p:spPr bwMode="auto">
          <a:xfrm>
            <a:off x="369562" y="2446193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xmlns="" id="{E2FDD273-3DDF-CC4F-AD61-6A4F6FF901FB}"/>
              </a:ext>
            </a:extLst>
          </p:cNvPr>
          <p:cNvSpPr/>
          <p:nvPr/>
        </p:nvSpPr>
        <p:spPr bwMode="auto">
          <a:xfrm>
            <a:off x="1737714" y="266221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5D6F5BB-1CC6-A44E-B205-7A2C719F38DD}"/>
              </a:ext>
            </a:extLst>
          </p:cNvPr>
          <p:cNvSpPr/>
          <p:nvPr/>
        </p:nvSpPr>
        <p:spPr bwMode="auto">
          <a:xfrm>
            <a:off x="2370943" y="2446193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xmlns="" id="{6817186B-8A32-2246-955C-C3FB8D1D7F4E}"/>
              </a:ext>
            </a:extLst>
          </p:cNvPr>
          <p:cNvSpPr/>
          <p:nvPr/>
        </p:nvSpPr>
        <p:spPr bwMode="auto">
          <a:xfrm>
            <a:off x="3739095" y="266221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F4016D1D-B8EA-B44E-961D-B023F73378A8}"/>
              </a:ext>
            </a:extLst>
          </p:cNvPr>
          <p:cNvSpPr/>
          <p:nvPr/>
        </p:nvSpPr>
        <p:spPr bwMode="auto">
          <a:xfrm>
            <a:off x="4372324" y="2446193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xmlns="" id="{D1DB72A8-CFCE-C944-A041-9C0617637832}"/>
              </a:ext>
            </a:extLst>
          </p:cNvPr>
          <p:cNvSpPr/>
          <p:nvPr/>
        </p:nvSpPr>
        <p:spPr bwMode="auto">
          <a:xfrm>
            <a:off x="5740476" y="266221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BC67EBDE-6104-D34C-9595-8D402A2F9274}"/>
              </a:ext>
            </a:extLst>
          </p:cNvPr>
          <p:cNvSpPr txBox="1"/>
          <p:nvPr/>
        </p:nvSpPr>
        <p:spPr>
          <a:xfrm>
            <a:off x="1759855" y="2323608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02822989-BAF3-E641-AD8B-EF2D47D1AB04}"/>
              </a:ext>
            </a:extLst>
          </p:cNvPr>
          <p:cNvSpPr txBox="1"/>
          <p:nvPr/>
        </p:nvSpPr>
        <p:spPr>
          <a:xfrm>
            <a:off x="3767677" y="2308029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38B89296-C8D0-4140-85BC-7DA3FB0D32E0}"/>
              </a:ext>
            </a:extLst>
          </p:cNvPr>
          <p:cNvSpPr txBox="1"/>
          <p:nvPr/>
        </p:nvSpPr>
        <p:spPr>
          <a:xfrm>
            <a:off x="5769127" y="2324807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xmlns="" id="{59981123-6FE9-BB4B-9201-82AE333CE131}"/>
              </a:ext>
            </a:extLst>
          </p:cNvPr>
          <p:cNvSpPr/>
          <p:nvPr/>
        </p:nvSpPr>
        <p:spPr bwMode="auto">
          <a:xfrm>
            <a:off x="7035115" y="266221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609905A9-6304-FE4F-A8BA-33082EDA2213}"/>
              </a:ext>
            </a:extLst>
          </p:cNvPr>
          <p:cNvSpPr/>
          <p:nvPr/>
        </p:nvSpPr>
        <p:spPr bwMode="auto">
          <a:xfrm>
            <a:off x="7668344" y="2446193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n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C9FB2C28-25FC-5442-BFCB-3606F1083BF7}"/>
              </a:ext>
            </a:extLst>
          </p:cNvPr>
          <p:cNvSpPr txBox="1"/>
          <p:nvPr/>
        </p:nvSpPr>
        <p:spPr>
          <a:xfrm>
            <a:off x="7063697" y="2310397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n</a:t>
            </a:r>
            <a:endParaRPr kumimoji="1" lang="zh-CN" altLang="en-US" baseline="-250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A0395DF3-25C3-CB45-915B-E2910E44CE25}"/>
              </a:ext>
            </a:extLst>
          </p:cNvPr>
          <p:cNvGrpSpPr/>
          <p:nvPr/>
        </p:nvGrpSpPr>
        <p:grpSpPr>
          <a:xfrm>
            <a:off x="5893199" y="3953442"/>
            <a:ext cx="2818141" cy="1470754"/>
            <a:chOff x="5906246" y="2452889"/>
            <a:chExt cx="2818141" cy="1470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="" id="{13D44554-E866-E14A-B70D-ED8062FE3D19}"/>
                    </a:ext>
                  </a:extLst>
                </p:cNvPr>
                <p:cNvSpPr txBox="1"/>
                <p:nvPr/>
              </p:nvSpPr>
              <p:spPr>
                <a:xfrm>
                  <a:off x="6060091" y="2791631"/>
                  <a:ext cx="2664296" cy="8469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𝟑𝟖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𝟔𝟑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𝟑𝟕</m:t>
                                  </m:r>
                                </m:e>
                                <m:e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kumimoji="1"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3D44554-E866-E14A-B70D-ED8062FE3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091" y="2791631"/>
                  <a:ext cx="2664296" cy="8469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B4DC40B8-0D05-CA41-8338-A7BF6CC92253}"/>
                </a:ext>
              </a:extLst>
            </p:cNvPr>
            <p:cNvSpPr/>
            <p:nvPr/>
          </p:nvSpPr>
          <p:spPr>
            <a:xfrm>
              <a:off x="6377811" y="2452889"/>
              <a:ext cx="1927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/>
                <a:t>S</a:t>
              </a:r>
              <a:r>
                <a:rPr lang="en-US" altLang="zh-CN" b="0" baseline="-25000" dirty="0"/>
                <a:t>1</a:t>
              </a:r>
              <a:r>
                <a:rPr lang="zh-CN" altLang="en-US" b="0" dirty="0"/>
                <a:t>        </a:t>
              </a:r>
              <a:r>
                <a:rPr lang="en-US" altLang="zh-CN" b="0" dirty="0"/>
                <a:t>S</a:t>
              </a:r>
              <a:r>
                <a:rPr lang="en-US" altLang="zh-CN" b="0" baseline="-25000" dirty="0"/>
                <a:t>2</a:t>
              </a:r>
              <a:r>
                <a:rPr lang="zh-CN" altLang="en-US" b="0" dirty="0"/>
                <a:t>        </a:t>
              </a:r>
              <a:r>
                <a:rPr lang="en-US" altLang="zh-CN" b="0" dirty="0"/>
                <a:t>S</a:t>
              </a:r>
              <a:r>
                <a:rPr lang="en-US" altLang="zh-CN" b="0" baseline="-25000" dirty="0"/>
                <a:t>3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0D3886B6-A7C4-B246-A029-E239E3568C87}"/>
                </a:ext>
              </a:extLst>
            </p:cNvPr>
            <p:cNvSpPr/>
            <p:nvPr/>
          </p:nvSpPr>
          <p:spPr>
            <a:xfrm>
              <a:off x="5906246" y="2723314"/>
              <a:ext cx="6286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/>
                <a:t>S</a:t>
              </a:r>
              <a:r>
                <a:rPr lang="en-US" altLang="zh-CN" b="0" baseline="-25000" dirty="0"/>
                <a:t>1</a:t>
              </a:r>
              <a:r>
                <a:rPr lang="zh-CN" altLang="en-US" b="0" dirty="0"/>
                <a:t>  </a:t>
              </a:r>
              <a:endParaRPr lang="en-US" altLang="zh-CN" b="0" dirty="0"/>
            </a:p>
            <a:p>
              <a:r>
                <a:rPr lang="en-US" altLang="zh-CN" b="0" dirty="0"/>
                <a:t>S</a:t>
              </a:r>
              <a:r>
                <a:rPr lang="en-US" altLang="zh-CN" b="0" baseline="-25000" dirty="0"/>
                <a:t>2</a:t>
              </a:r>
              <a:r>
                <a:rPr lang="zh-CN" altLang="en-US" b="0" dirty="0"/>
                <a:t>   </a:t>
              </a:r>
              <a:endParaRPr lang="en-US" altLang="zh-CN" b="0" dirty="0"/>
            </a:p>
            <a:p>
              <a:r>
                <a:rPr lang="en-US" altLang="zh-CN" b="0" dirty="0"/>
                <a:t>S</a:t>
              </a:r>
              <a:r>
                <a:rPr lang="en-US" altLang="zh-CN" b="0" baseline="-25000" dirty="0"/>
                <a:t>3</a:t>
              </a:r>
              <a:endParaRPr lang="zh-CN" altLang="en-US" dirty="0"/>
            </a:p>
            <a:p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4B0F033-42CA-BB47-9018-ADD632EB372F}"/>
              </a:ext>
            </a:extLst>
          </p:cNvPr>
          <p:cNvSpPr/>
          <p:nvPr/>
        </p:nvSpPr>
        <p:spPr>
          <a:xfrm>
            <a:off x="5241063" y="4530999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/>
              <a:t>P=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D4C2849-2D73-FA41-91DE-75202529D545}"/>
              </a:ext>
            </a:extLst>
          </p:cNvPr>
          <p:cNvSpPr/>
          <p:nvPr/>
        </p:nvSpPr>
        <p:spPr>
          <a:xfrm>
            <a:off x="8157161" y="313314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05CDBDB4-EB35-784A-91AD-8C628D183212}"/>
                  </a:ext>
                </a:extLst>
              </p:cNvPr>
              <p:cNvSpPr/>
              <p:nvPr/>
            </p:nvSpPr>
            <p:spPr>
              <a:xfrm>
                <a:off x="6398320" y="2547216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5CDBDB4-EB35-784A-91AD-8C628D183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320" y="2547216"/>
                <a:ext cx="4219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曲线连接符 5">
            <a:extLst>
              <a:ext uri="{FF2B5EF4-FFF2-40B4-BE49-F238E27FC236}">
                <a16:creationId xmlns:a16="http://schemas.microsoft.com/office/drawing/2014/main" xmlns="" id="{84211BBA-9F50-2E4A-A56F-3F2731FB0045}"/>
              </a:ext>
            </a:extLst>
          </p:cNvPr>
          <p:cNvCxnSpPr>
            <a:stCxn id="9" idx="2"/>
            <a:endCxn id="17" idx="2"/>
          </p:cNvCxnSpPr>
          <p:nvPr/>
        </p:nvCxnSpPr>
        <p:spPr bwMode="auto">
          <a:xfrm rot="5400000" flipH="1">
            <a:off x="6454515" y="1624142"/>
            <a:ext cx="408212" cy="3348458"/>
          </a:xfrm>
          <a:prstGeom prst="curvedConnector3">
            <a:avLst>
              <a:gd name="adj1" fmla="val -33394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xmlns="" id="{52FDC447-2AA9-AA4B-AB73-ADA96197D351}"/>
              </a:ext>
            </a:extLst>
          </p:cNvPr>
          <p:cNvCxnSpPr>
            <a:cxnSpLocks/>
            <a:stCxn id="9" idx="2"/>
            <a:endCxn id="15" idx="2"/>
          </p:cNvCxnSpPr>
          <p:nvPr/>
        </p:nvCxnSpPr>
        <p:spPr bwMode="auto">
          <a:xfrm rot="5400000" flipH="1">
            <a:off x="5453825" y="623452"/>
            <a:ext cx="408212" cy="5349839"/>
          </a:xfrm>
          <a:prstGeom prst="curvedConnector3">
            <a:avLst>
              <a:gd name="adj1" fmla="val -56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xmlns="" id="{5D6B116A-0B1B-4140-937A-DBBD55C5339A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 bwMode="auto">
          <a:xfrm rot="5400000" flipH="1">
            <a:off x="4453134" y="-377239"/>
            <a:ext cx="408212" cy="7351220"/>
          </a:xfrm>
          <a:prstGeom prst="curvedConnector3">
            <a:avLst>
              <a:gd name="adj1" fmla="val -56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430E4E31-2A2C-1D4F-9F51-63D33F09C965}"/>
                  </a:ext>
                </a:extLst>
              </p:cNvPr>
              <p:cNvSpPr/>
              <p:nvPr/>
            </p:nvSpPr>
            <p:spPr>
              <a:xfrm>
                <a:off x="5966973" y="3210636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30E4E31-2A2C-1D4F-9F51-63D33F09C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973" y="3210636"/>
                <a:ext cx="388248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xmlns="" id="{407A572F-62DC-1043-927B-068F125E9C46}"/>
                  </a:ext>
                </a:extLst>
              </p:cNvPr>
              <p:cNvSpPr/>
              <p:nvPr/>
            </p:nvSpPr>
            <p:spPr>
              <a:xfrm>
                <a:off x="2546343" y="3273531"/>
                <a:ext cx="50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07A572F-62DC-1043-927B-068F125E9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343" y="3273531"/>
                <a:ext cx="50680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839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13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强化学习的数学基础（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6BAEABE4-BDD6-504F-93CA-E07ED5E0A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621827"/>
              </p:ext>
            </p:extLst>
          </p:nvPr>
        </p:nvGraphicFramePr>
        <p:xfrm>
          <a:off x="539552" y="1196752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5" name="笑脸 4">
            <a:extLst>
              <a:ext uri="{FF2B5EF4-FFF2-40B4-BE49-F238E27FC236}">
                <a16:creationId xmlns:a16="http://schemas.microsoft.com/office/drawing/2014/main" xmlns="" id="{9C746E21-FCFA-DD4A-B81D-16A9E161B9CB}"/>
              </a:ext>
            </a:extLst>
          </p:cNvPr>
          <p:cNvSpPr/>
          <p:nvPr/>
        </p:nvSpPr>
        <p:spPr bwMode="auto">
          <a:xfrm>
            <a:off x="635224" y="1788592"/>
            <a:ext cx="360040" cy="360040"/>
          </a:xfrm>
          <a:prstGeom prst="smileyFace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太阳 9">
            <a:extLst>
              <a:ext uri="{FF2B5EF4-FFF2-40B4-BE49-F238E27FC236}">
                <a16:creationId xmlns:a16="http://schemas.microsoft.com/office/drawing/2014/main" xmlns="" id="{647AFE02-DB49-1B40-A273-DD74E0F6ED11}"/>
              </a:ext>
            </a:extLst>
          </p:cNvPr>
          <p:cNvSpPr/>
          <p:nvPr/>
        </p:nvSpPr>
        <p:spPr bwMode="auto">
          <a:xfrm>
            <a:off x="2219400" y="2752161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闪电形 10">
            <a:extLst>
              <a:ext uri="{FF2B5EF4-FFF2-40B4-BE49-F238E27FC236}">
                <a16:creationId xmlns:a16="http://schemas.microsoft.com/office/drawing/2014/main" xmlns="" id="{63642773-C8CE-BD49-A11C-0FB11E07C04F}"/>
              </a:ext>
            </a:extLst>
          </p:cNvPr>
          <p:cNvSpPr/>
          <p:nvPr/>
        </p:nvSpPr>
        <p:spPr bwMode="auto">
          <a:xfrm>
            <a:off x="2255404" y="1284536"/>
            <a:ext cx="288032" cy="360040"/>
          </a:xfrm>
          <a:prstGeom prst="lightningBol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68291A3-58E4-D142-AF4C-F146EB17AE5D}"/>
              </a:ext>
            </a:extLst>
          </p:cNvPr>
          <p:cNvSpPr/>
          <p:nvPr/>
        </p:nvSpPr>
        <p:spPr>
          <a:xfrm>
            <a:off x="486758" y="8262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r>
              <a:rPr lang="zh-CN" altLang="en-US" b="0" dirty="0"/>
              <a:t>      </a:t>
            </a:r>
            <a:r>
              <a:rPr lang="en-US" altLang="zh-CN" b="0" dirty="0"/>
              <a:t>4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AE8CBC4E-292B-4344-9F4B-8FCAABFAF68C}"/>
              </a:ext>
            </a:extLst>
          </p:cNvPr>
          <p:cNvSpPr/>
          <p:nvPr/>
        </p:nvSpPr>
        <p:spPr>
          <a:xfrm>
            <a:off x="0" y="1206836"/>
            <a:ext cx="59503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A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B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C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D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6A57C25-77BA-1442-B891-4A032C7A0F0B}"/>
              </a:ext>
            </a:extLst>
          </p:cNvPr>
          <p:cNvSpPr/>
          <p:nvPr/>
        </p:nvSpPr>
        <p:spPr bwMode="auto">
          <a:xfrm>
            <a:off x="3203848" y="1412776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B1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E79D1E2-3EE0-D74C-BB5A-566C684DD0E0}"/>
              </a:ext>
            </a:extLst>
          </p:cNvPr>
          <p:cNvSpPr/>
          <p:nvPr/>
        </p:nvSpPr>
        <p:spPr bwMode="auto">
          <a:xfrm>
            <a:off x="4572000" y="1412776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B2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xmlns="" id="{3FFA25FA-C10E-0747-89C3-4455D4622029}"/>
              </a:ext>
            </a:extLst>
          </p:cNvPr>
          <p:cNvCxnSpPr>
            <a:stCxn id="12" idx="3"/>
            <a:endCxn id="45" idx="1"/>
          </p:cNvCxnSpPr>
          <p:nvPr/>
        </p:nvCxnSpPr>
        <p:spPr bwMode="auto">
          <a:xfrm>
            <a:off x="4211960" y="1628800"/>
            <a:ext cx="360040" cy="0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xmlns="" id="{F48C2D3E-E704-2A46-899F-788F914FDD45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 bwMode="auto">
          <a:xfrm>
            <a:off x="5580112" y="1628800"/>
            <a:ext cx="386682" cy="3373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075E4FDA-1B43-D945-90A8-9846A5540D53}"/>
              </a:ext>
            </a:extLst>
          </p:cNvPr>
          <p:cNvSpPr/>
          <p:nvPr/>
        </p:nvSpPr>
        <p:spPr bwMode="auto">
          <a:xfrm>
            <a:off x="5966794" y="1416149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B3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3D89E50B-5395-EC4D-AC93-0F97A5F41ADB}"/>
              </a:ext>
            </a:extLst>
          </p:cNvPr>
          <p:cNvSpPr/>
          <p:nvPr/>
        </p:nvSpPr>
        <p:spPr bwMode="auto">
          <a:xfrm>
            <a:off x="5973732" y="2415033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B4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xmlns="" id="{12414A1E-ED1D-614B-8A2D-8627575301E4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 bwMode="auto">
          <a:xfrm>
            <a:off x="6470850" y="1848197"/>
            <a:ext cx="6938" cy="566836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D5C681D0-A082-794D-A80F-29A4D769AE0B}"/>
              </a:ext>
            </a:extLst>
          </p:cNvPr>
          <p:cNvSpPr/>
          <p:nvPr/>
        </p:nvSpPr>
        <p:spPr bwMode="auto">
          <a:xfrm>
            <a:off x="5220072" y="3212976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A4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AB851045-0C51-DE42-8E3F-810AAE0EF3E0}"/>
              </a:ext>
            </a:extLst>
          </p:cNvPr>
          <p:cNvSpPr/>
          <p:nvPr/>
        </p:nvSpPr>
        <p:spPr bwMode="auto">
          <a:xfrm>
            <a:off x="6876256" y="3197893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C4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85C0AB05-7052-1A4B-8BEA-7EAF720D2CFD}"/>
              </a:ext>
            </a:extLst>
          </p:cNvPr>
          <p:cNvSpPr/>
          <p:nvPr/>
        </p:nvSpPr>
        <p:spPr bwMode="auto">
          <a:xfrm>
            <a:off x="6876256" y="4196777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D4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xmlns="" id="{BC7E82E9-2940-364C-BA1F-5C2215506EB9}"/>
              </a:ext>
            </a:extLst>
          </p:cNvPr>
          <p:cNvCxnSpPr>
            <a:cxnSpLocks/>
            <a:stCxn id="52" idx="2"/>
            <a:endCxn id="63" idx="0"/>
          </p:cNvCxnSpPr>
          <p:nvPr/>
        </p:nvCxnSpPr>
        <p:spPr bwMode="auto">
          <a:xfrm>
            <a:off x="6477788" y="2847081"/>
            <a:ext cx="902524" cy="350812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xmlns="" id="{6C02D073-6408-9246-9E09-0A828622BCAA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 bwMode="auto">
          <a:xfrm flipH="1">
            <a:off x="5724128" y="2847081"/>
            <a:ext cx="753660" cy="365895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xmlns="" id="{338D81FD-703C-1F41-80AF-DEF975DEE641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 bwMode="auto">
          <a:xfrm>
            <a:off x="7380312" y="3629941"/>
            <a:ext cx="0" cy="566836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08AC4657-77E5-6641-93BE-DDCB2533C48D}"/>
              </a:ext>
            </a:extLst>
          </p:cNvPr>
          <p:cNvSpPr txBox="1"/>
          <p:nvPr/>
        </p:nvSpPr>
        <p:spPr>
          <a:xfrm>
            <a:off x="5317396" y="3697894"/>
            <a:ext cx="10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R=-100</a:t>
            </a:r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xmlns="" id="{280C7B80-7500-AD4F-9379-448A194D6848}"/>
              </a:ext>
            </a:extLst>
          </p:cNvPr>
          <p:cNvSpPr txBox="1"/>
          <p:nvPr/>
        </p:nvSpPr>
        <p:spPr>
          <a:xfrm>
            <a:off x="7089629" y="4679625"/>
            <a:ext cx="108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R=100</a:t>
            </a:r>
            <a:endParaRPr kumimoji="1"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F9555BE4-3252-144C-93D3-61386EABE0AF}"/>
              </a:ext>
            </a:extLst>
          </p:cNvPr>
          <p:cNvSpPr txBox="1"/>
          <p:nvPr/>
        </p:nvSpPr>
        <p:spPr>
          <a:xfrm>
            <a:off x="7380577" y="3753632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100%</a:t>
            </a:r>
            <a:endParaRPr kumimoji="1" lang="zh-CN" altLang="en-US" sz="12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xmlns="" id="{089F6415-C793-CF47-9A68-EF095B541CBC}"/>
              </a:ext>
            </a:extLst>
          </p:cNvPr>
          <p:cNvSpPr txBox="1"/>
          <p:nvPr/>
        </p:nvSpPr>
        <p:spPr>
          <a:xfrm>
            <a:off x="4137303" y="1140683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100%</a:t>
            </a:r>
            <a:endParaRPr kumimoji="1" lang="zh-CN" altLang="en-US" sz="12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xmlns="" id="{4863BBD2-D6E2-3441-AA7A-EF929645D3CD}"/>
              </a:ext>
            </a:extLst>
          </p:cNvPr>
          <p:cNvSpPr txBox="1"/>
          <p:nvPr/>
        </p:nvSpPr>
        <p:spPr>
          <a:xfrm>
            <a:off x="5468127" y="1139488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100%</a:t>
            </a:r>
            <a:endParaRPr kumimoji="1" lang="zh-CN" altLang="en-US" sz="1200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xmlns="" id="{8B4DFE08-DF60-A24A-AD7F-24EAE8FCE7F3}"/>
              </a:ext>
            </a:extLst>
          </p:cNvPr>
          <p:cNvSpPr txBox="1"/>
          <p:nvPr/>
        </p:nvSpPr>
        <p:spPr>
          <a:xfrm>
            <a:off x="6500548" y="1964224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100%</a:t>
            </a:r>
            <a:endParaRPr kumimoji="1" lang="zh-CN" altLang="en-US" sz="12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5FF45732-ADC2-B24F-8736-153065D29CFC}"/>
              </a:ext>
            </a:extLst>
          </p:cNvPr>
          <p:cNvSpPr txBox="1"/>
          <p:nvPr/>
        </p:nvSpPr>
        <p:spPr>
          <a:xfrm>
            <a:off x="5693342" y="2819982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p</a:t>
            </a:r>
            <a:endParaRPr kumimoji="1"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4E3CDCC2-ADE3-A64B-97C7-F56E790B343F}"/>
              </a:ext>
            </a:extLst>
          </p:cNvPr>
          <p:cNvSpPr txBox="1"/>
          <p:nvPr/>
        </p:nvSpPr>
        <p:spPr>
          <a:xfrm>
            <a:off x="7094408" y="2811683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1-p</a:t>
            </a:r>
            <a:endParaRPr kumimoji="1" lang="zh-CN" altLang="en-US" sz="12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xmlns="" id="{1D070C7E-4284-6B4A-8B6C-90AC9B088ADF}"/>
              </a:ext>
            </a:extLst>
          </p:cNvPr>
          <p:cNvSpPr txBox="1"/>
          <p:nvPr/>
        </p:nvSpPr>
        <p:spPr>
          <a:xfrm>
            <a:off x="3563890" y="1843420"/>
            <a:ext cx="7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R= 0</a:t>
            </a:r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xmlns="" id="{89A4C04C-9329-EE4D-8A73-501AB0C8BC60}"/>
              </a:ext>
            </a:extLst>
          </p:cNvPr>
          <p:cNvSpPr txBox="1"/>
          <p:nvPr/>
        </p:nvSpPr>
        <p:spPr>
          <a:xfrm>
            <a:off x="4920027" y="1835578"/>
            <a:ext cx="7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R= 0</a:t>
            </a:r>
            <a:endParaRPr kumimoji="1"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xmlns="" id="{27D528F7-7DA1-1548-89C4-9C94D8BD28DE}"/>
              </a:ext>
            </a:extLst>
          </p:cNvPr>
          <p:cNvSpPr txBox="1"/>
          <p:nvPr/>
        </p:nvSpPr>
        <p:spPr>
          <a:xfrm>
            <a:off x="6354441" y="1093071"/>
            <a:ext cx="7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R= 0</a:t>
            </a:r>
            <a:endParaRPr kumimoji="1"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xmlns="" id="{DAE611AE-4D04-1747-853F-2FBF320C8529}"/>
              </a:ext>
            </a:extLst>
          </p:cNvPr>
          <p:cNvSpPr txBox="1"/>
          <p:nvPr/>
        </p:nvSpPr>
        <p:spPr>
          <a:xfrm>
            <a:off x="6983207" y="2438727"/>
            <a:ext cx="7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R= 0</a:t>
            </a:r>
            <a:endParaRPr kumimoji="1"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xmlns="" id="{9314E153-0397-C94F-8AF8-570F346C945B}"/>
              </a:ext>
            </a:extLst>
          </p:cNvPr>
          <p:cNvSpPr txBox="1"/>
          <p:nvPr/>
        </p:nvSpPr>
        <p:spPr>
          <a:xfrm>
            <a:off x="7892061" y="3225800"/>
            <a:ext cx="7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R=0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xmlns="" id="{12941C81-C709-1F41-81F4-5BF239069DC9}"/>
                  </a:ext>
                </a:extLst>
              </p:cNvPr>
              <p:cNvSpPr/>
              <p:nvPr/>
            </p:nvSpPr>
            <p:spPr>
              <a:xfrm>
                <a:off x="481249" y="3623725"/>
                <a:ext cx="4090748" cy="2601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回报</a:t>
                </a:r>
                <a:r>
                  <a:rPr lang="en-US" altLang="zh-CN" b="0" dirty="0"/>
                  <a:t>(Return)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zh-CN" alt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 从一个状态出发，所能获得的折扣奖励总和；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价值</a:t>
                </a:r>
                <a:r>
                  <a:rPr lang="en-US" altLang="zh-CN" b="0" dirty="0"/>
                  <a:t>(Value)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b="0" dirty="0"/>
                  <a:t>，从状态出发所能获得回报的期望；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策略</a:t>
                </a:r>
                <a:r>
                  <a:rPr lang="en-US" altLang="zh-CN" b="0" dirty="0"/>
                  <a:t>(Policy)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dirty="0"/>
                  <a:t>，给定状态做某个动作的概率</a:t>
                </a: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2941C81-C709-1F41-81F4-5BF239069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49" y="3623725"/>
                <a:ext cx="4090748" cy="2601033"/>
              </a:xfrm>
              <a:prstGeom prst="rect">
                <a:avLst/>
              </a:prstGeom>
              <a:blipFill>
                <a:blip r:embed="rId3"/>
                <a:stretch>
                  <a:fillRect l="-5263" t="-4369" r="-6811" b="-26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310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14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强化学习的数学基础（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6BAEABE4-BDD6-504F-93CA-E07ED5E0A7CD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1196752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5" name="笑脸 4">
            <a:extLst>
              <a:ext uri="{FF2B5EF4-FFF2-40B4-BE49-F238E27FC236}">
                <a16:creationId xmlns:a16="http://schemas.microsoft.com/office/drawing/2014/main" xmlns="" id="{9C746E21-FCFA-DD4A-B81D-16A9E161B9CB}"/>
              </a:ext>
            </a:extLst>
          </p:cNvPr>
          <p:cNvSpPr/>
          <p:nvPr/>
        </p:nvSpPr>
        <p:spPr bwMode="auto">
          <a:xfrm>
            <a:off x="635224" y="1788592"/>
            <a:ext cx="360040" cy="360040"/>
          </a:xfrm>
          <a:prstGeom prst="smileyFace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太阳 9">
            <a:extLst>
              <a:ext uri="{FF2B5EF4-FFF2-40B4-BE49-F238E27FC236}">
                <a16:creationId xmlns:a16="http://schemas.microsoft.com/office/drawing/2014/main" xmlns="" id="{647AFE02-DB49-1B40-A273-DD74E0F6ED11}"/>
              </a:ext>
            </a:extLst>
          </p:cNvPr>
          <p:cNvSpPr/>
          <p:nvPr/>
        </p:nvSpPr>
        <p:spPr bwMode="auto">
          <a:xfrm>
            <a:off x="2219400" y="2752161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闪电形 10">
            <a:extLst>
              <a:ext uri="{FF2B5EF4-FFF2-40B4-BE49-F238E27FC236}">
                <a16:creationId xmlns:a16="http://schemas.microsoft.com/office/drawing/2014/main" xmlns="" id="{63642773-C8CE-BD49-A11C-0FB11E07C04F}"/>
              </a:ext>
            </a:extLst>
          </p:cNvPr>
          <p:cNvSpPr/>
          <p:nvPr/>
        </p:nvSpPr>
        <p:spPr bwMode="auto">
          <a:xfrm>
            <a:off x="2255404" y="1284536"/>
            <a:ext cx="288032" cy="360040"/>
          </a:xfrm>
          <a:prstGeom prst="lightningBol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68291A3-58E4-D142-AF4C-F146EB17AE5D}"/>
              </a:ext>
            </a:extLst>
          </p:cNvPr>
          <p:cNvSpPr/>
          <p:nvPr/>
        </p:nvSpPr>
        <p:spPr>
          <a:xfrm>
            <a:off x="486758" y="8262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r>
              <a:rPr lang="zh-CN" altLang="en-US" b="0" dirty="0"/>
              <a:t>      </a:t>
            </a:r>
            <a:r>
              <a:rPr lang="en-US" altLang="zh-CN" b="0" dirty="0"/>
              <a:t>4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AE8CBC4E-292B-4344-9F4B-8FCAABFAF68C}"/>
              </a:ext>
            </a:extLst>
          </p:cNvPr>
          <p:cNvSpPr/>
          <p:nvPr/>
        </p:nvSpPr>
        <p:spPr>
          <a:xfrm>
            <a:off x="0" y="1206836"/>
            <a:ext cx="59503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A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B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C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D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6A57C25-77BA-1442-B891-4A032C7A0F0B}"/>
              </a:ext>
            </a:extLst>
          </p:cNvPr>
          <p:cNvSpPr/>
          <p:nvPr/>
        </p:nvSpPr>
        <p:spPr bwMode="auto">
          <a:xfrm>
            <a:off x="3203848" y="1412776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34.2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E79D1E2-3EE0-D74C-BB5A-566C684DD0E0}"/>
              </a:ext>
            </a:extLst>
          </p:cNvPr>
          <p:cNvSpPr/>
          <p:nvPr/>
        </p:nvSpPr>
        <p:spPr bwMode="auto">
          <a:xfrm>
            <a:off x="4572000" y="1412776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37.9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xmlns="" id="{3FFA25FA-C10E-0747-89C3-4455D4622029}"/>
              </a:ext>
            </a:extLst>
          </p:cNvPr>
          <p:cNvCxnSpPr>
            <a:stCxn id="12" idx="3"/>
            <a:endCxn id="45" idx="1"/>
          </p:cNvCxnSpPr>
          <p:nvPr/>
        </p:nvCxnSpPr>
        <p:spPr bwMode="auto">
          <a:xfrm>
            <a:off x="4211960" y="1628800"/>
            <a:ext cx="360040" cy="0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xmlns="" id="{F48C2D3E-E704-2A46-899F-788F914FDD45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 bwMode="auto">
          <a:xfrm>
            <a:off x="5580112" y="1628800"/>
            <a:ext cx="386682" cy="3373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075E4FDA-1B43-D945-90A8-9846A5540D53}"/>
              </a:ext>
            </a:extLst>
          </p:cNvPr>
          <p:cNvSpPr/>
          <p:nvPr/>
        </p:nvSpPr>
        <p:spPr bwMode="auto">
          <a:xfrm>
            <a:off x="5966794" y="1416149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42.1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3D89E50B-5395-EC4D-AC93-0F97A5F41ADB}"/>
              </a:ext>
            </a:extLst>
          </p:cNvPr>
          <p:cNvSpPr/>
          <p:nvPr/>
        </p:nvSpPr>
        <p:spPr bwMode="auto">
          <a:xfrm>
            <a:off x="5973732" y="2415033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46.8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xmlns="" id="{12414A1E-ED1D-614B-8A2D-8627575301E4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 bwMode="auto">
          <a:xfrm>
            <a:off x="6470850" y="1848197"/>
            <a:ext cx="6938" cy="566836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D5C681D0-A082-794D-A80F-29A4D769AE0B}"/>
              </a:ext>
            </a:extLst>
          </p:cNvPr>
          <p:cNvSpPr/>
          <p:nvPr/>
        </p:nvSpPr>
        <p:spPr bwMode="auto">
          <a:xfrm>
            <a:off x="5220072" y="3212976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-100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AB851045-0C51-DE42-8E3F-810AAE0EF3E0}"/>
              </a:ext>
            </a:extLst>
          </p:cNvPr>
          <p:cNvSpPr/>
          <p:nvPr/>
        </p:nvSpPr>
        <p:spPr bwMode="auto">
          <a:xfrm>
            <a:off x="6876256" y="3197893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90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85C0AB05-7052-1A4B-8BEA-7EAF720D2CFD}"/>
              </a:ext>
            </a:extLst>
          </p:cNvPr>
          <p:cNvSpPr/>
          <p:nvPr/>
        </p:nvSpPr>
        <p:spPr bwMode="auto">
          <a:xfrm>
            <a:off x="6876256" y="4196777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xmlns="" id="{BC7E82E9-2940-364C-BA1F-5C2215506EB9}"/>
              </a:ext>
            </a:extLst>
          </p:cNvPr>
          <p:cNvCxnSpPr>
            <a:cxnSpLocks/>
            <a:stCxn id="52" idx="2"/>
            <a:endCxn id="63" idx="0"/>
          </p:cNvCxnSpPr>
          <p:nvPr/>
        </p:nvCxnSpPr>
        <p:spPr bwMode="auto">
          <a:xfrm>
            <a:off x="6477788" y="2847081"/>
            <a:ext cx="902524" cy="350812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xmlns="" id="{6C02D073-6408-9246-9E09-0A828622BCAA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 bwMode="auto">
          <a:xfrm flipH="1">
            <a:off x="5724128" y="2847081"/>
            <a:ext cx="753660" cy="365895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xmlns="" id="{338D81FD-703C-1F41-80AF-DEF975DEE641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 bwMode="auto">
          <a:xfrm>
            <a:off x="7380312" y="3629941"/>
            <a:ext cx="0" cy="566836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5FF45732-ADC2-B24F-8736-153065D29CFC}"/>
              </a:ext>
            </a:extLst>
          </p:cNvPr>
          <p:cNvSpPr txBox="1"/>
          <p:nvPr/>
        </p:nvSpPr>
        <p:spPr>
          <a:xfrm>
            <a:off x="5693342" y="2819982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0.2</a:t>
            </a:r>
            <a:endParaRPr kumimoji="1"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4E3CDCC2-ADE3-A64B-97C7-F56E790B343F}"/>
              </a:ext>
            </a:extLst>
          </p:cNvPr>
          <p:cNvSpPr txBox="1"/>
          <p:nvPr/>
        </p:nvSpPr>
        <p:spPr>
          <a:xfrm>
            <a:off x="7094408" y="2811683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0.8</a:t>
            </a:r>
            <a:endParaRPr kumimoji="1"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xmlns="" id="{EA7C669A-4B79-B049-A206-A1F183C7474B}"/>
                  </a:ext>
                </a:extLst>
              </p:cNvPr>
              <p:cNvSpPr/>
              <p:nvPr/>
            </p:nvSpPr>
            <p:spPr>
              <a:xfrm>
                <a:off x="481249" y="3623725"/>
                <a:ext cx="4090748" cy="2601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回报</a:t>
                </a:r>
                <a:r>
                  <a:rPr lang="en-US" altLang="zh-CN" b="0" dirty="0"/>
                  <a:t>(Return)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+…=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zh-CN" alt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 从一个状态出发，所能获得的折扣奖励总和；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价值</a:t>
                </a:r>
                <a:r>
                  <a:rPr lang="en-US" altLang="zh-CN" b="0" dirty="0"/>
                  <a:t>(Value)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b="0" dirty="0"/>
                  <a:t>，从状态出发所能获得回报的期望；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策略</a:t>
                </a:r>
                <a:r>
                  <a:rPr lang="en-US" altLang="zh-CN" b="0" dirty="0"/>
                  <a:t>(Policy)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dirty="0"/>
                  <a:t>，给定状态做某个动作的概率</a:t>
                </a: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A7C669A-4B79-B049-A206-A1F183C74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49" y="3623725"/>
                <a:ext cx="4090748" cy="2601033"/>
              </a:xfrm>
              <a:prstGeom prst="rect">
                <a:avLst/>
              </a:prstGeom>
              <a:blipFill>
                <a:blip r:embed="rId3"/>
                <a:stretch>
                  <a:fillRect l="-5263" t="-4369" r="-6811" b="-26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77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209198" y="61608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305198" y="61608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强化学习的数学基础（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id="{83659DD1-D3DC-A944-B904-8E4B049B63C7}"/>
                  </a:ext>
                </a:extLst>
              </p:cNvPr>
              <p:cNvSpPr/>
              <p:nvPr/>
            </p:nvSpPr>
            <p:spPr>
              <a:xfrm>
                <a:off x="383921" y="2515155"/>
                <a:ext cx="4320029" cy="1880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zh-CN" alt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zh-CN" alt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3659DD1-D3DC-A944-B904-8E4B049B6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21" y="2515155"/>
                <a:ext cx="4320029" cy="1880195"/>
              </a:xfrm>
              <a:prstGeom prst="rect">
                <a:avLst/>
              </a:prstGeom>
              <a:blipFill>
                <a:blip r:embed="rId3"/>
                <a:stretch>
                  <a:fillRect t="-44966" b="-54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>
            <a:extLst>
              <a:ext uri="{FF2B5EF4-FFF2-40B4-BE49-F238E27FC236}">
                <a16:creationId xmlns:a16="http://schemas.microsoft.com/office/drawing/2014/main" xmlns="" id="{CD82D59F-D959-DD47-AC04-02DABA5506E1}"/>
              </a:ext>
            </a:extLst>
          </p:cNvPr>
          <p:cNvSpPr/>
          <p:nvPr/>
        </p:nvSpPr>
        <p:spPr bwMode="auto">
          <a:xfrm>
            <a:off x="4703950" y="3307242"/>
            <a:ext cx="432048" cy="216024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1B37E917-E748-1A40-9C44-1DEE2CD0C45A}"/>
                  </a:ext>
                </a:extLst>
              </p:cNvPr>
              <p:cNvSpPr/>
              <p:nvPr/>
            </p:nvSpPr>
            <p:spPr>
              <a:xfrm>
                <a:off x="5301827" y="2707078"/>
                <a:ext cx="3753528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B37E917-E748-1A40-9C44-1DEE2CD0C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827" y="2707078"/>
                <a:ext cx="3753528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8EF90ED3-1376-5747-89F0-2657CB527393}"/>
              </a:ext>
            </a:extLst>
          </p:cNvPr>
          <p:cNvSpPr/>
          <p:nvPr/>
        </p:nvSpPr>
        <p:spPr bwMode="auto">
          <a:xfrm>
            <a:off x="209198" y="1268760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xmlns="" id="{DD90E6F8-3BD3-B341-B291-FC3589686DE9}"/>
              </a:ext>
            </a:extLst>
          </p:cNvPr>
          <p:cNvSpPr/>
          <p:nvPr/>
        </p:nvSpPr>
        <p:spPr bwMode="auto">
          <a:xfrm>
            <a:off x="1577350" y="1484784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3FED8E09-B2E9-D444-93FC-577831854D2B}"/>
              </a:ext>
            </a:extLst>
          </p:cNvPr>
          <p:cNvSpPr/>
          <p:nvPr/>
        </p:nvSpPr>
        <p:spPr bwMode="auto">
          <a:xfrm>
            <a:off x="2210579" y="1268760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xmlns="" id="{D425A1F3-6602-EB47-9872-A9196F8C4131}"/>
              </a:ext>
            </a:extLst>
          </p:cNvPr>
          <p:cNvSpPr/>
          <p:nvPr/>
        </p:nvSpPr>
        <p:spPr bwMode="auto">
          <a:xfrm>
            <a:off x="3578731" y="1484784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A10EE37-A076-CD4D-B5B9-1FC09A797749}"/>
              </a:ext>
            </a:extLst>
          </p:cNvPr>
          <p:cNvSpPr/>
          <p:nvPr/>
        </p:nvSpPr>
        <p:spPr bwMode="auto">
          <a:xfrm>
            <a:off x="4211960" y="1268760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37" name="右箭头 36">
            <a:extLst>
              <a:ext uri="{FF2B5EF4-FFF2-40B4-BE49-F238E27FC236}">
                <a16:creationId xmlns:a16="http://schemas.microsoft.com/office/drawing/2014/main" xmlns="" id="{1BB6BC32-4A84-E643-8DB3-396E3D81BFFB}"/>
              </a:ext>
            </a:extLst>
          </p:cNvPr>
          <p:cNvSpPr/>
          <p:nvPr/>
        </p:nvSpPr>
        <p:spPr bwMode="auto">
          <a:xfrm>
            <a:off x="5580112" y="1484784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A93C2CF-2A39-294F-97A5-E66BE056168C}"/>
              </a:ext>
            </a:extLst>
          </p:cNvPr>
          <p:cNvSpPr txBox="1"/>
          <p:nvPr/>
        </p:nvSpPr>
        <p:spPr>
          <a:xfrm>
            <a:off x="1599491" y="1146175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872E932-14D4-F445-84D6-B0CA3CA10F96}"/>
              </a:ext>
            </a:extLst>
          </p:cNvPr>
          <p:cNvSpPr txBox="1"/>
          <p:nvPr/>
        </p:nvSpPr>
        <p:spPr>
          <a:xfrm>
            <a:off x="3607313" y="1130596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3106A060-1E65-444F-8116-9BAD80BF6420}"/>
              </a:ext>
            </a:extLst>
          </p:cNvPr>
          <p:cNvSpPr txBox="1"/>
          <p:nvPr/>
        </p:nvSpPr>
        <p:spPr>
          <a:xfrm>
            <a:off x="5608763" y="1147374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41" name="右箭头 40">
            <a:extLst>
              <a:ext uri="{FF2B5EF4-FFF2-40B4-BE49-F238E27FC236}">
                <a16:creationId xmlns:a16="http://schemas.microsoft.com/office/drawing/2014/main" xmlns="" id="{20F9B146-316E-D84C-AB57-B939C5D02DFC}"/>
              </a:ext>
            </a:extLst>
          </p:cNvPr>
          <p:cNvSpPr/>
          <p:nvPr/>
        </p:nvSpPr>
        <p:spPr bwMode="auto">
          <a:xfrm>
            <a:off x="6874751" y="1484784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B1BA7234-0A96-7042-9A5E-30FFB6E76440}"/>
              </a:ext>
            </a:extLst>
          </p:cNvPr>
          <p:cNvSpPr/>
          <p:nvPr/>
        </p:nvSpPr>
        <p:spPr bwMode="auto">
          <a:xfrm>
            <a:off x="7507980" y="1268760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n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46A1B813-4473-F148-A6B0-F3B432BAE6DA}"/>
              </a:ext>
            </a:extLst>
          </p:cNvPr>
          <p:cNvSpPr txBox="1"/>
          <p:nvPr/>
        </p:nvSpPr>
        <p:spPr>
          <a:xfrm>
            <a:off x="6903333" y="1132964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n</a:t>
            </a:r>
            <a:endParaRPr kumimoji="1" lang="zh-CN" altLang="en-US" baseline="-250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A381A1C8-DA3C-A947-94E5-E7558046E63D}"/>
              </a:ext>
            </a:extLst>
          </p:cNvPr>
          <p:cNvSpPr/>
          <p:nvPr/>
        </p:nvSpPr>
        <p:spPr>
          <a:xfrm>
            <a:off x="7996797" y="195571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xmlns="" id="{05A3336A-0537-D040-ABA2-876CE6AE5BFC}"/>
                  </a:ext>
                </a:extLst>
              </p:cNvPr>
              <p:cNvSpPr/>
              <p:nvPr/>
            </p:nvSpPr>
            <p:spPr>
              <a:xfrm>
                <a:off x="6237956" y="1369783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5A3336A-0537-D040-ABA2-876CE6AE5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56" y="1369783"/>
                <a:ext cx="4219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>
            <a:extLst>
              <a:ext uri="{FF2B5EF4-FFF2-40B4-BE49-F238E27FC236}">
                <a16:creationId xmlns:a16="http://schemas.microsoft.com/office/drawing/2014/main" xmlns="" id="{F79039D3-A178-F940-885A-11572B8C841E}"/>
              </a:ext>
            </a:extLst>
          </p:cNvPr>
          <p:cNvSpPr/>
          <p:nvPr/>
        </p:nvSpPr>
        <p:spPr bwMode="auto">
          <a:xfrm>
            <a:off x="2044422" y="908720"/>
            <a:ext cx="6848058" cy="1512168"/>
          </a:xfrm>
          <a:prstGeom prst="roundRect">
            <a:avLst/>
          </a:prstGeom>
          <a:noFill/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xmlns="" id="{3CE6423B-DCC5-F641-A059-0845ECD099A5}"/>
              </a:ext>
            </a:extLst>
          </p:cNvPr>
          <p:cNvSpPr/>
          <p:nvPr/>
        </p:nvSpPr>
        <p:spPr bwMode="auto">
          <a:xfrm>
            <a:off x="4074385" y="1007632"/>
            <a:ext cx="4746087" cy="1317412"/>
          </a:xfrm>
          <a:prstGeom prst="roundRect">
            <a:avLst/>
          </a:prstGeom>
          <a:noFill/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右箭头 48">
            <a:extLst>
              <a:ext uri="{FF2B5EF4-FFF2-40B4-BE49-F238E27FC236}">
                <a16:creationId xmlns:a16="http://schemas.microsoft.com/office/drawing/2014/main" xmlns="" id="{B3BFE5EB-0D86-C84E-9988-42D694E84409}"/>
              </a:ext>
            </a:extLst>
          </p:cNvPr>
          <p:cNvSpPr/>
          <p:nvPr/>
        </p:nvSpPr>
        <p:spPr bwMode="auto">
          <a:xfrm rot="5400000">
            <a:off x="7195176" y="4402686"/>
            <a:ext cx="432048" cy="216024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122FF8AC-56BC-B143-B47E-3AE212166F01}"/>
                  </a:ext>
                </a:extLst>
              </p:cNvPr>
              <p:cNvSpPr/>
              <p:nvPr/>
            </p:nvSpPr>
            <p:spPr>
              <a:xfrm>
                <a:off x="6494599" y="4941795"/>
                <a:ext cx="1535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𝑃𝑉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2FF8AC-56BC-B143-B47E-3AE212166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99" y="4941795"/>
                <a:ext cx="153561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右箭头 49">
            <a:extLst>
              <a:ext uri="{FF2B5EF4-FFF2-40B4-BE49-F238E27FC236}">
                <a16:creationId xmlns:a16="http://schemas.microsoft.com/office/drawing/2014/main" xmlns="" id="{0B56B9C2-7AF1-2F48-9D08-654CE26003AF}"/>
              </a:ext>
            </a:extLst>
          </p:cNvPr>
          <p:cNvSpPr/>
          <p:nvPr/>
        </p:nvSpPr>
        <p:spPr bwMode="auto">
          <a:xfrm rot="10800000">
            <a:off x="5438446" y="5018449"/>
            <a:ext cx="432048" cy="216024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xmlns="" id="{2C4E0F29-877C-824C-98AF-2E0598A28D07}"/>
                  </a:ext>
                </a:extLst>
              </p:cNvPr>
              <p:cNvSpPr/>
              <p:nvPr/>
            </p:nvSpPr>
            <p:spPr>
              <a:xfrm>
                <a:off x="2342798" y="4923172"/>
                <a:ext cx="23144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C4E0F29-877C-824C-98AF-2E0598A28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798" y="4923172"/>
                <a:ext cx="2314415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4827E263-918F-E041-B2D7-EAB35D22A465}"/>
                  </a:ext>
                </a:extLst>
              </p:cNvPr>
              <p:cNvSpPr/>
              <p:nvPr/>
            </p:nvSpPr>
            <p:spPr>
              <a:xfrm>
                <a:off x="681973" y="5388659"/>
                <a:ext cx="33074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如何计算出</a:t>
                </a:r>
                <a:r>
                  <a:rPr lang="en-US" altLang="zh-CN" b="0" dirty="0"/>
                  <a:t>V</a:t>
                </a:r>
                <a:r>
                  <a:rPr lang="zh-CN" altLang="en-US" b="0" dirty="0"/>
                  <a:t>？</a:t>
                </a:r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如何找到一个</a:t>
                </a:r>
                <a14:m>
                  <m:oMath xmlns:m="http://schemas.openxmlformats.org/officeDocument/2006/math">
                    <m:r>
                      <a:rPr lang="el-GR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b="0" dirty="0"/>
                  <a:t>使得</a:t>
                </a:r>
                <a:r>
                  <a:rPr lang="en-US" altLang="zh-CN" b="0" dirty="0"/>
                  <a:t>V</a:t>
                </a:r>
                <a:r>
                  <a:rPr lang="zh-CN" altLang="en-US" b="0" dirty="0"/>
                  <a:t>最大？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827E263-918F-E041-B2D7-EAB35D22A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73" y="5388659"/>
                <a:ext cx="3307444" cy="646331"/>
              </a:xfrm>
              <a:prstGeom prst="rect">
                <a:avLst/>
              </a:prstGeom>
              <a:blipFill>
                <a:blip r:embed="rId8"/>
                <a:stretch>
                  <a:fillRect l="-1149" t="-5769" r="-383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809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16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强化学习的数学基础（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6BAEABE4-BDD6-504F-93CA-E07ED5E0A7CD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1196752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5" name="笑脸 4">
            <a:extLst>
              <a:ext uri="{FF2B5EF4-FFF2-40B4-BE49-F238E27FC236}">
                <a16:creationId xmlns:a16="http://schemas.microsoft.com/office/drawing/2014/main" xmlns="" id="{9C746E21-FCFA-DD4A-B81D-16A9E161B9CB}"/>
              </a:ext>
            </a:extLst>
          </p:cNvPr>
          <p:cNvSpPr/>
          <p:nvPr/>
        </p:nvSpPr>
        <p:spPr bwMode="auto">
          <a:xfrm>
            <a:off x="635224" y="1788592"/>
            <a:ext cx="360040" cy="360040"/>
          </a:xfrm>
          <a:prstGeom prst="smileyFace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太阳 9">
            <a:extLst>
              <a:ext uri="{FF2B5EF4-FFF2-40B4-BE49-F238E27FC236}">
                <a16:creationId xmlns:a16="http://schemas.microsoft.com/office/drawing/2014/main" xmlns="" id="{647AFE02-DB49-1B40-A273-DD74E0F6ED11}"/>
              </a:ext>
            </a:extLst>
          </p:cNvPr>
          <p:cNvSpPr/>
          <p:nvPr/>
        </p:nvSpPr>
        <p:spPr bwMode="auto">
          <a:xfrm>
            <a:off x="2219400" y="2752161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闪电形 10">
            <a:extLst>
              <a:ext uri="{FF2B5EF4-FFF2-40B4-BE49-F238E27FC236}">
                <a16:creationId xmlns:a16="http://schemas.microsoft.com/office/drawing/2014/main" xmlns="" id="{63642773-C8CE-BD49-A11C-0FB11E07C04F}"/>
              </a:ext>
            </a:extLst>
          </p:cNvPr>
          <p:cNvSpPr/>
          <p:nvPr/>
        </p:nvSpPr>
        <p:spPr bwMode="auto">
          <a:xfrm>
            <a:off x="2255404" y="1284536"/>
            <a:ext cx="288032" cy="360040"/>
          </a:xfrm>
          <a:prstGeom prst="lightningBol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68291A3-58E4-D142-AF4C-F146EB17AE5D}"/>
              </a:ext>
            </a:extLst>
          </p:cNvPr>
          <p:cNvSpPr/>
          <p:nvPr/>
        </p:nvSpPr>
        <p:spPr>
          <a:xfrm>
            <a:off x="486758" y="8262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r>
              <a:rPr lang="zh-CN" altLang="en-US" b="0" dirty="0"/>
              <a:t>      </a:t>
            </a:r>
            <a:r>
              <a:rPr lang="en-US" altLang="zh-CN" b="0" dirty="0"/>
              <a:t>4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AE8CBC4E-292B-4344-9F4B-8FCAABFAF68C}"/>
              </a:ext>
            </a:extLst>
          </p:cNvPr>
          <p:cNvSpPr/>
          <p:nvPr/>
        </p:nvSpPr>
        <p:spPr>
          <a:xfrm>
            <a:off x="0" y="1206836"/>
            <a:ext cx="59503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A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B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C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D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6A57C25-77BA-1442-B891-4A032C7A0F0B}"/>
              </a:ext>
            </a:extLst>
          </p:cNvPr>
          <p:cNvSpPr/>
          <p:nvPr/>
        </p:nvSpPr>
        <p:spPr bwMode="auto">
          <a:xfrm>
            <a:off x="3203848" y="1412776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34.2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EE79D1E2-3EE0-D74C-BB5A-566C684DD0E0}"/>
              </a:ext>
            </a:extLst>
          </p:cNvPr>
          <p:cNvSpPr/>
          <p:nvPr/>
        </p:nvSpPr>
        <p:spPr bwMode="auto">
          <a:xfrm>
            <a:off x="4572000" y="1412776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37.9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xmlns="" id="{3FFA25FA-C10E-0747-89C3-4455D4622029}"/>
              </a:ext>
            </a:extLst>
          </p:cNvPr>
          <p:cNvCxnSpPr>
            <a:stCxn id="12" idx="3"/>
            <a:endCxn id="45" idx="1"/>
          </p:cNvCxnSpPr>
          <p:nvPr/>
        </p:nvCxnSpPr>
        <p:spPr bwMode="auto">
          <a:xfrm>
            <a:off x="4211960" y="1628800"/>
            <a:ext cx="360040" cy="0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xmlns="" id="{F48C2D3E-E704-2A46-899F-788F914FDD45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 bwMode="auto">
          <a:xfrm>
            <a:off x="5580112" y="1628800"/>
            <a:ext cx="386682" cy="3373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075E4FDA-1B43-D945-90A8-9846A5540D53}"/>
              </a:ext>
            </a:extLst>
          </p:cNvPr>
          <p:cNvSpPr/>
          <p:nvPr/>
        </p:nvSpPr>
        <p:spPr bwMode="auto">
          <a:xfrm>
            <a:off x="5966794" y="1416149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42.1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3D89E50B-5395-EC4D-AC93-0F97A5F41ADB}"/>
              </a:ext>
            </a:extLst>
          </p:cNvPr>
          <p:cNvSpPr/>
          <p:nvPr/>
        </p:nvSpPr>
        <p:spPr bwMode="auto">
          <a:xfrm>
            <a:off x="5973732" y="2415033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46.8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xmlns="" id="{12414A1E-ED1D-614B-8A2D-8627575301E4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 bwMode="auto">
          <a:xfrm>
            <a:off x="6470850" y="1848197"/>
            <a:ext cx="6938" cy="566836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D5C681D0-A082-794D-A80F-29A4D769AE0B}"/>
              </a:ext>
            </a:extLst>
          </p:cNvPr>
          <p:cNvSpPr/>
          <p:nvPr/>
        </p:nvSpPr>
        <p:spPr bwMode="auto">
          <a:xfrm>
            <a:off x="5220072" y="3212976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-100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AB851045-0C51-DE42-8E3F-810AAE0EF3E0}"/>
              </a:ext>
            </a:extLst>
          </p:cNvPr>
          <p:cNvSpPr/>
          <p:nvPr/>
        </p:nvSpPr>
        <p:spPr bwMode="auto">
          <a:xfrm>
            <a:off x="6876256" y="3197893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90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85C0AB05-7052-1A4B-8BEA-7EAF720D2CFD}"/>
              </a:ext>
            </a:extLst>
          </p:cNvPr>
          <p:cNvSpPr/>
          <p:nvPr/>
        </p:nvSpPr>
        <p:spPr bwMode="auto">
          <a:xfrm>
            <a:off x="6876256" y="4196777"/>
            <a:ext cx="1008112" cy="432048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xmlns="" id="{BC7E82E9-2940-364C-BA1F-5C2215506EB9}"/>
              </a:ext>
            </a:extLst>
          </p:cNvPr>
          <p:cNvCxnSpPr>
            <a:cxnSpLocks/>
            <a:stCxn id="52" idx="2"/>
            <a:endCxn id="63" idx="0"/>
          </p:cNvCxnSpPr>
          <p:nvPr/>
        </p:nvCxnSpPr>
        <p:spPr bwMode="auto">
          <a:xfrm>
            <a:off x="6477788" y="2847081"/>
            <a:ext cx="902524" cy="350812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xmlns="" id="{6C02D073-6408-9246-9E09-0A828622BCAA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 bwMode="auto">
          <a:xfrm flipH="1">
            <a:off x="5724128" y="2847081"/>
            <a:ext cx="753660" cy="365895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xmlns="" id="{338D81FD-703C-1F41-80AF-DEF975DEE641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 bwMode="auto">
          <a:xfrm>
            <a:off x="7380312" y="3629941"/>
            <a:ext cx="0" cy="566836"/>
          </a:xfrm>
          <a:prstGeom prst="straightConnector1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5FF45732-ADC2-B24F-8736-153065D29CFC}"/>
              </a:ext>
            </a:extLst>
          </p:cNvPr>
          <p:cNvSpPr txBox="1"/>
          <p:nvPr/>
        </p:nvSpPr>
        <p:spPr>
          <a:xfrm>
            <a:off x="5693342" y="2819982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0</a:t>
            </a:r>
            <a:endParaRPr kumimoji="1"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4E3CDCC2-ADE3-A64B-97C7-F56E790B343F}"/>
              </a:ext>
            </a:extLst>
          </p:cNvPr>
          <p:cNvSpPr txBox="1"/>
          <p:nvPr/>
        </p:nvSpPr>
        <p:spPr>
          <a:xfrm>
            <a:off x="7094408" y="2811683"/>
            <a:ext cx="79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1.0</a:t>
            </a:r>
            <a:endParaRPr kumimoji="1"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xmlns="" id="{EA7C669A-4B79-B049-A206-A1F183C7474B}"/>
                  </a:ext>
                </a:extLst>
              </p:cNvPr>
              <p:cNvSpPr/>
              <p:nvPr/>
            </p:nvSpPr>
            <p:spPr>
              <a:xfrm>
                <a:off x="481249" y="3623725"/>
                <a:ext cx="4090748" cy="14803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最优策略</a:t>
                </a:r>
                <a:r>
                  <a:rPr lang="en-US" altLang="zh-CN" b="0" dirty="0"/>
                  <a:t>(Policy)</a:t>
                </a:r>
                <a:r>
                  <a:rPr lang="zh-CN" altLang="en-US" b="0" dirty="0"/>
                  <a:t>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dirty="0"/>
                  <a:t>优于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b="1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d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d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对于任意给定的</a:t>
                </a:r>
                <a:r>
                  <a:rPr lang="en-US" altLang="zh-CN" dirty="0"/>
                  <a:t>MDP</a:t>
                </a:r>
                <a:r>
                  <a:rPr lang="zh-CN" altLang="en-US" dirty="0"/>
                  <a:t>，都存在最优策略，以及与之对应的最优价值函数</a:t>
                </a: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A7C669A-4B79-B049-A206-A1F183C74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49" y="3623725"/>
                <a:ext cx="4090748" cy="1480342"/>
              </a:xfrm>
              <a:prstGeom prst="rect">
                <a:avLst/>
              </a:prstGeom>
              <a:blipFill>
                <a:blip r:embed="rId3"/>
                <a:stretch>
                  <a:fillRect l="-929" t="-1695" b="-4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右箭头 1">
            <a:extLst>
              <a:ext uri="{FF2B5EF4-FFF2-40B4-BE49-F238E27FC236}">
                <a16:creationId xmlns:a16="http://schemas.microsoft.com/office/drawing/2014/main" xmlns="" id="{B2597967-F885-7B4E-8244-2564E9FD6D33}"/>
              </a:ext>
            </a:extLst>
          </p:cNvPr>
          <p:cNvSpPr/>
          <p:nvPr/>
        </p:nvSpPr>
        <p:spPr bwMode="auto">
          <a:xfrm rot="5400000">
            <a:off x="1645624" y="1648448"/>
            <a:ext cx="619629" cy="1099842"/>
          </a:xfrm>
          <a:prstGeom prst="ben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317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xmlns="" id="{49AF7D84-453D-DA45-A066-2B35435D7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330200"/>
            <a:ext cx="79311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>
                <a:ea typeface="Arial Unicode MS" panose="020B0604020202020204" pitchFamily="34" charset="-128"/>
              </a:rPr>
              <a:t>内容安排</a:t>
            </a:r>
            <a:endParaRPr lang="en-US" altLang="zh-CN" sz="3200">
              <a:ea typeface="Arial Unicode MS" panose="020B0604020202020204" pitchFamily="34" charset="-128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xmlns="" id="{FCA5D17E-7B0F-A447-A501-B13F8E435611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980728"/>
            <a:ext cx="762000" cy="665163"/>
            <a:chOff x="0" y="0"/>
            <a:chExt cx="1549" cy="1351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xmlns="" id="{B6ACCEC1-9B9C-BF4D-AC63-B91741B03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xmlns="" id="{284FDBD6-5047-1443-BF16-CD7A2D1D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xmlns="" id="{0EBCA74F-C890-7547-98EC-AE6B764E8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xmlns="" id="{4C2F43AC-70EE-104D-8A13-B340F56EA7BA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1971328"/>
            <a:ext cx="762000" cy="665163"/>
            <a:chOff x="0" y="0"/>
            <a:chExt cx="1549" cy="1351"/>
          </a:xfrm>
        </p:grpSpPr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xmlns="" id="{BEB25EF0-A49A-AE4C-B038-9BE1F540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1" name="AutoShape 10">
              <a:extLst>
                <a:ext uri="{FF2B5EF4-FFF2-40B4-BE49-F238E27FC236}">
                  <a16:creationId xmlns:a16="http://schemas.microsoft.com/office/drawing/2014/main" xmlns="" id="{BD581FE1-4750-EE4B-A0F5-1AE194439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2" name="AutoShape 11">
              <a:extLst>
                <a:ext uri="{FF2B5EF4-FFF2-40B4-BE49-F238E27FC236}">
                  <a16:creationId xmlns:a16="http://schemas.microsoft.com/office/drawing/2014/main" xmlns="" id="{85884C43-CA5E-3640-9D5D-7E2856D56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23" name="Line 16">
            <a:extLst>
              <a:ext uri="{FF2B5EF4-FFF2-40B4-BE49-F238E27FC236}">
                <a16:creationId xmlns:a16="http://schemas.microsoft.com/office/drawing/2014/main" xmlns="" id="{736F14E9-1364-C147-A3B4-72B1F4CED5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16284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7">
            <a:extLst>
              <a:ext uri="{FF2B5EF4-FFF2-40B4-BE49-F238E27FC236}">
                <a16:creationId xmlns:a16="http://schemas.microsoft.com/office/drawing/2014/main" xmlns="" id="{6452AEF4-B3A8-6445-A5AF-6BF0E3881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2081" y="2636491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xmlns="" id="{B68D0F37-693F-C545-B877-B8A3FDC76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493" y="1099791"/>
            <a:ext cx="61944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强化学习基础</a:t>
            </a: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xmlns="" id="{397F8BFD-12A9-3F48-9292-041DA8FC6F7B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2923828"/>
            <a:ext cx="762000" cy="665163"/>
            <a:chOff x="0" y="0"/>
            <a:chExt cx="1549" cy="1351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xmlns="" id="{709A76D6-2022-2741-B544-7BD5CCEB3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xmlns="" id="{92199B1A-9252-AD4D-A238-EA466FD76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xmlns="" id="{7BC3EFD9-9E1C-FF4C-B283-CA5C8D3BB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Line 16">
            <a:extLst>
              <a:ext uri="{FF2B5EF4-FFF2-40B4-BE49-F238E27FC236}">
                <a16:creationId xmlns:a16="http://schemas.microsoft.com/office/drawing/2014/main" xmlns="" id="{C694D2FB-A1B6-B440-8891-47A3E155F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35715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xmlns="" id="{6F81B4B4-D511-3E43-9F3F-6240CC747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918" y="2063403"/>
            <a:ext cx="64103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强化学习实例：格子世界</a:t>
            </a: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xmlns="" id="{D3E6A6F4-C265-FA4A-81BE-8CFE7B8A9897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3922366"/>
            <a:ext cx="762000" cy="665162"/>
            <a:chOff x="0" y="0"/>
            <a:chExt cx="1549" cy="1351"/>
          </a:xfrm>
        </p:grpSpPr>
        <p:sp>
          <p:nvSpPr>
            <p:cNvPr id="33" name="AutoShape 9">
              <a:extLst>
                <a:ext uri="{FF2B5EF4-FFF2-40B4-BE49-F238E27FC236}">
                  <a16:creationId xmlns:a16="http://schemas.microsoft.com/office/drawing/2014/main" xmlns="" id="{6CE9184B-F5D8-2C4C-8A77-88644ECD0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4" name="AutoShape 10">
              <a:extLst>
                <a:ext uri="{FF2B5EF4-FFF2-40B4-BE49-F238E27FC236}">
                  <a16:creationId xmlns:a16="http://schemas.microsoft.com/office/drawing/2014/main" xmlns="" id="{2D9994C4-478B-984D-9D81-B8D80BB17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5" name="AutoShape 11">
              <a:extLst>
                <a:ext uri="{FF2B5EF4-FFF2-40B4-BE49-F238E27FC236}">
                  <a16:creationId xmlns:a16="http://schemas.microsoft.com/office/drawing/2014/main" xmlns="" id="{CCCB6C1B-77A3-D74D-8300-3D1F9A4A2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6" name="Line 17">
            <a:extLst>
              <a:ext uri="{FF2B5EF4-FFF2-40B4-BE49-F238E27FC236}">
                <a16:creationId xmlns:a16="http://schemas.microsoft.com/office/drawing/2014/main" xmlns="" id="{5DAAFF3D-FD11-254B-97B1-5148EEF42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4587528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xmlns="" id="{853140DC-2C90-794C-B935-C406DB578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081" y="4003328"/>
            <a:ext cx="6030912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FF00"/>
              </a:buClr>
              <a:buSzPct val="70000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深度强化学习实例：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环境与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endParaRPr lang="zh-CN" altLang="en-US" dirty="0">
              <a:solidFill>
                <a:srgbClr val="B2B2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3">
            <a:extLst>
              <a:ext uri="{FF2B5EF4-FFF2-40B4-BE49-F238E27FC236}">
                <a16:creationId xmlns:a16="http://schemas.microsoft.com/office/drawing/2014/main" xmlns="" id="{CBE0EDF5-3E5A-9644-ADAA-43E7ED3ED210}"/>
              </a:ext>
            </a:extLst>
          </p:cNvPr>
          <p:cNvGrpSpPr>
            <a:grpSpLocks/>
          </p:cNvGrpSpPr>
          <p:nvPr/>
        </p:nvGrpSpPr>
        <p:grpSpPr bwMode="auto">
          <a:xfrm>
            <a:off x="685156" y="4833591"/>
            <a:ext cx="762000" cy="665162"/>
            <a:chOff x="0" y="0"/>
            <a:chExt cx="1549" cy="1351"/>
          </a:xfrm>
        </p:grpSpPr>
        <p:sp>
          <p:nvSpPr>
            <p:cNvPr id="39" name="AutoShape 5">
              <a:extLst>
                <a:ext uri="{FF2B5EF4-FFF2-40B4-BE49-F238E27FC236}">
                  <a16:creationId xmlns:a16="http://schemas.microsoft.com/office/drawing/2014/main" xmlns="" id="{0C1C900E-5229-9A48-854D-8DA1C1BF5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0" name="AutoShape 6">
              <a:extLst>
                <a:ext uri="{FF2B5EF4-FFF2-40B4-BE49-F238E27FC236}">
                  <a16:creationId xmlns:a16="http://schemas.microsoft.com/office/drawing/2014/main" xmlns="" id="{E2D0E792-D24E-604B-8392-E50AEE59D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1" name="AutoShape 7">
              <a:extLst>
                <a:ext uri="{FF2B5EF4-FFF2-40B4-BE49-F238E27FC236}">
                  <a16:creationId xmlns:a16="http://schemas.microsoft.com/office/drawing/2014/main" xmlns="" id="{ABF21279-0FFA-5F45-9063-3462D93C1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42" name="Line 16">
            <a:extLst>
              <a:ext uri="{FF2B5EF4-FFF2-40B4-BE49-F238E27FC236}">
                <a16:creationId xmlns:a16="http://schemas.microsoft.com/office/drawing/2014/main" xmlns="" id="{B585838F-B0B4-6C4F-BC61-391327F0B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7318" y="5481291"/>
            <a:ext cx="5400675" cy="1587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30">
            <a:extLst>
              <a:ext uri="{FF2B5EF4-FFF2-40B4-BE49-F238E27FC236}">
                <a16:creationId xmlns:a16="http://schemas.microsoft.com/office/drawing/2014/main" xmlns="" id="{F716FB14-9CFA-834A-9D31-536366C13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4952653"/>
            <a:ext cx="54006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课程作业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xmlns="" id="{D40D8E26-8691-4149-AA82-A068F655D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268" y="3063528"/>
            <a:ext cx="6410325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FF00"/>
              </a:buClr>
              <a:buSzPct val="70000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强化学习实例：时间差分学习</a:t>
            </a:r>
          </a:p>
        </p:txBody>
      </p:sp>
      <p:grpSp>
        <p:nvGrpSpPr>
          <p:cNvPr id="46" name="Group 7">
            <a:extLst>
              <a:ext uri="{FF2B5EF4-FFF2-40B4-BE49-F238E27FC236}">
                <a16:creationId xmlns:a16="http://schemas.microsoft.com/office/drawing/2014/main" xmlns="" id="{4D55C2CD-B219-8741-8145-C65717AE6C73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5619181"/>
            <a:ext cx="762000" cy="665162"/>
            <a:chOff x="0" y="0"/>
            <a:chExt cx="1549" cy="1351"/>
          </a:xfrm>
        </p:grpSpPr>
        <p:sp>
          <p:nvSpPr>
            <p:cNvPr id="47" name="AutoShape 9">
              <a:extLst>
                <a:ext uri="{FF2B5EF4-FFF2-40B4-BE49-F238E27FC236}">
                  <a16:creationId xmlns:a16="http://schemas.microsoft.com/office/drawing/2014/main" xmlns="" id="{9E1E9551-499A-8243-A631-D424C3699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8" name="AutoShape 10">
              <a:extLst>
                <a:ext uri="{FF2B5EF4-FFF2-40B4-BE49-F238E27FC236}">
                  <a16:creationId xmlns:a16="http://schemas.microsoft.com/office/drawing/2014/main" xmlns="" id="{2C2372A9-37F8-714A-A937-3C711028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9" name="AutoShape 11">
              <a:extLst>
                <a:ext uri="{FF2B5EF4-FFF2-40B4-BE49-F238E27FC236}">
                  <a16:creationId xmlns:a16="http://schemas.microsoft.com/office/drawing/2014/main" xmlns="" id="{D3D39A0C-DBAD-2242-AB9F-58F86B3E8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50" name="Line 17">
            <a:extLst>
              <a:ext uri="{FF2B5EF4-FFF2-40B4-BE49-F238E27FC236}">
                <a16:creationId xmlns:a16="http://schemas.microsoft.com/office/drawing/2014/main" xmlns="" id="{FCF5CD96-7B64-A14B-9FD3-EFB8002BC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6284343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Text Box 28">
            <a:extLst>
              <a:ext uri="{FF2B5EF4-FFF2-40B4-BE49-F238E27FC236}">
                <a16:creationId xmlns:a16="http://schemas.microsoft.com/office/drawing/2014/main" xmlns="" id="{9CD11478-655D-2148-B060-1E98F1D2B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5716806"/>
            <a:ext cx="6317207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深度强化学习在游戏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中的研究与应用</a:t>
            </a:r>
          </a:p>
        </p:txBody>
      </p:sp>
    </p:spTree>
    <p:extLst>
      <p:ext uri="{BB962C8B-B14F-4D97-AF65-F5344CB8AC3E}">
        <p14:creationId xmlns:p14="http://schemas.microsoft.com/office/powerpoint/2010/main" val="29132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18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6BAEABE4-BDD6-504F-93CA-E07ED5E0A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0568"/>
              </p:ext>
            </p:extLst>
          </p:nvPr>
        </p:nvGraphicFramePr>
        <p:xfrm>
          <a:off x="664354" y="1351258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10" name="太阳 9">
            <a:extLst>
              <a:ext uri="{FF2B5EF4-FFF2-40B4-BE49-F238E27FC236}">
                <a16:creationId xmlns:a16="http://schemas.microsoft.com/office/drawing/2014/main" xmlns="" id="{647AFE02-DB49-1B40-A273-DD74E0F6ED11}"/>
              </a:ext>
            </a:extLst>
          </p:cNvPr>
          <p:cNvSpPr/>
          <p:nvPr/>
        </p:nvSpPr>
        <p:spPr bwMode="auto">
          <a:xfrm>
            <a:off x="2344202" y="2906667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68291A3-58E4-D142-AF4C-F146EB17AE5D}"/>
              </a:ext>
            </a:extLst>
          </p:cNvPr>
          <p:cNvSpPr/>
          <p:nvPr/>
        </p:nvSpPr>
        <p:spPr>
          <a:xfrm>
            <a:off x="611560" y="980728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AE8CBC4E-292B-4344-9F4B-8FCAABFAF68C}"/>
              </a:ext>
            </a:extLst>
          </p:cNvPr>
          <p:cNvSpPr/>
          <p:nvPr/>
        </p:nvSpPr>
        <p:spPr>
          <a:xfrm>
            <a:off x="124802" y="1361342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xmlns="" id="{EA7C669A-4B79-B049-A206-A1F183C7474B}"/>
                  </a:ext>
                </a:extLst>
              </p:cNvPr>
              <p:cNvSpPr/>
              <p:nvPr/>
            </p:nvSpPr>
            <p:spPr>
              <a:xfrm>
                <a:off x="3851920" y="1064510"/>
                <a:ext cx="4090748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目的地在</a:t>
                </a:r>
                <a:r>
                  <a:rPr lang="en-US" altLang="zh-CN" b="0" dirty="0"/>
                  <a:t>(0,0)</a:t>
                </a:r>
                <a:r>
                  <a:rPr lang="zh-CN" altLang="en-US" b="0" dirty="0"/>
                  <a:t>和</a:t>
                </a:r>
                <a:r>
                  <a:rPr lang="en-US" altLang="zh-CN" b="0" dirty="0"/>
                  <a:t>(3,3)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动作为上下左右移动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格（超出边界停留在原地）</a:t>
                </a:r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每走一步</a:t>
                </a:r>
                <a:r>
                  <a:rPr lang="en-US" altLang="zh-CN" b="0" dirty="0"/>
                  <a:t>reward</a:t>
                </a:r>
                <a:r>
                  <a:rPr lang="zh-CN" altLang="en-US" b="0" dirty="0"/>
                  <a:t>为</a:t>
                </a:r>
                <a:r>
                  <a:rPr lang="en-US" altLang="zh-CN" b="0" dirty="0"/>
                  <a:t>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如何可以从任意位置出发，最少步数到达目的地？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A7C669A-4B79-B049-A206-A1F183C74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064510"/>
                <a:ext cx="4090748" cy="2862322"/>
              </a:xfrm>
              <a:prstGeom prst="rect">
                <a:avLst/>
              </a:prstGeom>
              <a:blipFill>
                <a:blip r:embed="rId3"/>
                <a:stretch>
                  <a:fillRect l="-929" t="-1778" r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太阳 27">
            <a:extLst>
              <a:ext uri="{FF2B5EF4-FFF2-40B4-BE49-F238E27FC236}">
                <a16:creationId xmlns:a16="http://schemas.microsoft.com/office/drawing/2014/main" xmlns="" id="{EEDF8B15-DFBD-6443-81C3-D7A6A0490610}"/>
              </a:ext>
            </a:extLst>
          </p:cNvPr>
          <p:cNvSpPr/>
          <p:nvPr/>
        </p:nvSpPr>
        <p:spPr bwMode="auto">
          <a:xfrm>
            <a:off x="736487" y="1408637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xmlns="" id="{D9D62C54-F8A8-DD4A-8F86-D62A76622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291074"/>
              </p:ext>
            </p:extLst>
          </p:nvPr>
        </p:nvGraphicFramePr>
        <p:xfrm>
          <a:off x="671953" y="3829721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31" name="太阳 30">
            <a:extLst>
              <a:ext uri="{FF2B5EF4-FFF2-40B4-BE49-F238E27FC236}">
                <a16:creationId xmlns:a16="http://schemas.microsoft.com/office/drawing/2014/main" xmlns="" id="{C2BCD602-2D68-374E-AED4-DAED41576692}"/>
              </a:ext>
            </a:extLst>
          </p:cNvPr>
          <p:cNvSpPr/>
          <p:nvPr/>
        </p:nvSpPr>
        <p:spPr bwMode="auto">
          <a:xfrm>
            <a:off x="2351801" y="5385130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379DE0C-DF5F-274C-A27C-C39AB9648E12}"/>
              </a:ext>
            </a:extLst>
          </p:cNvPr>
          <p:cNvSpPr/>
          <p:nvPr/>
        </p:nvSpPr>
        <p:spPr>
          <a:xfrm>
            <a:off x="619159" y="3459191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F218081A-37EE-0C4B-B61E-006D01C10C00}"/>
              </a:ext>
            </a:extLst>
          </p:cNvPr>
          <p:cNvSpPr/>
          <p:nvPr/>
        </p:nvSpPr>
        <p:spPr>
          <a:xfrm>
            <a:off x="132401" y="3839805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34" name="太阳 33">
            <a:extLst>
              <a:ext uri="{FF2B5EF4-FFF2-40B4-BE49-F238E27FC236}">
                <a16:creationId xmlns:a16="http://schemas.microsoft.com/office/drawing/2014/main" xmlns="" id="{12DB335F-C502-DE44-84C0-B59AF38D841A}"/>
              </a:ext>
            </a:extLst>
          </p:cNvPr>
          <p:cNvSpPr/>
          <p:nvPr/>
        </p:nvSpPr>
        <p:spPr bwMode="auto">
          <a:xfrm>
            <a:off x="744086" y="3887100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十字箭头 5">
            <a:extLst>
              <a:ext uri="{FF2B5EF4-FFF2-40B4-BE49-F238E27FC236}">
                <a16:creationId xmlns:a16="http://schemas.microsoft.com/office/drawing/2014/main" xmlns="" id="{DF8A709D-63D5-A24F-B26A-0FD91E4EA22A}"/>
              </a:ext>
            </a:extLst>
          </p:cNvPr>
          <p:cNvSpPr/>
          <p:nvPr/>
        </p:nvSpPr>
        <p:spPr bwMode="auto">
          <a:xfrm>
            <a:off x="1266988" y="4941168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52E497C9-16C4-7444-ADE7-E026CEB26A4E}"/>
                  </a:ext>
                </a:extLst>
              </p:cNvPr>
              <p:cNvSpPr/>
              <p:nvPr/>
            </p:nvSpPr>
            <p:spPr>
              <a:xfrm>
                <a:off x="3563888" y="3761956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b="0" dirty="0"/>
                  <a:t>有随机策略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 dirty="0">
                            <a:latin typeface="Cambria Math" panose="02040503050406030204" pitchFamily="18" charset="0"/>
                          </a:rPr>
                          <m:t>up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𝑑𝑜𝑤𝑛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</m:e>
                    </m:d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对应的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b="0" dirty="0"/>
                  <a:t>是多少？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2E497C9-16C4-7444-ADE7-E026CEB26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761956"/>
                <a:ext cx="4572000" cy="1200329"/>
              </a:xfrm>
              <a:prstGeom prst="rect">
                <a:avLst/>
              </a:prstGeom>
              <a:blipFill>
                <a:blip r:embed="rId4"/>
                <a:stretch>
                  <a:fillRect l="-1108" t="-2083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37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19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</a:t>
            </a:r>
            <a:r>
              <a:rPr lang="en-US" altLang="zh-CN" dirty="0"/>
              <a:t> – </a:t>
            </a:r>
            <a:r>
              <a:rPr lang="zh-CN" altLang="en-US" dirty="0"/>
              <a:t>代码演示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6BAEABE4-BDD6-504F-93CA-E07ED5E0A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12236"/>
              </p:ext>
            </p:extLst>
          </p:nvPr>
        </p:nvGraphicFramePr>
        <p:xfrm>
          <a:off x="664354" y="1351258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68291A3-58E4-D142-AF4C-F146EB17AE5D}"/>
              </a:ext>
            </a:extLst>
          </p:cNvPr>
          <p:cNvSpPr/>
          <p:nvPr/>
        </p:nvSpPr>
        <p:spPr>
          <a:xfrm>
            <a:off x="611560" y="980728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AE8CBC4E-292B-4344-9F4B-8FCAABFAF68C}"/>
              </a:ext>
            </a:extLst>
          </p:cNvPr>
          <p:cNvSpPr/>
          <p:nvPr/>
        </p:nvSpPr>
        <p:spPr>
          <a:xfrm>
            <a:off x="124802" y="1361342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2E497C9-16C4-7444-ADE7-E026CEB26A4E}"/>
              </a:ext>
            </a:extLst>
          </p:cNvPr>
          <p:cNvSpPr/>
          <p:nvPr/>
        </p:nvSpPr>
        <p:spPr>
          <a:xfrm>
            <a:off x="3048000" y="3534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dirty="0"/>
              <a:t>任何强化学习的案例，首要任务是研究环境：</a:t>
            </a:r>
            <a:endParaRPr lang="en-US" altLang="zh-CN" b="0" dirty="0"/>
          </a:p>
          <a:p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环境是什么样的？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可以做什么操作？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会获得什么反馈？</a:t>
            </a:r>
            <a:endParaRPr lang="en-US" altLang="zh-CN" b="0" dirty="0"/>
          </a:p>
        </p:txBody>
      </p:sp>
      <p:sp>
        <p:nvSpPr>
          <p:cNvPr id="18" name="十字箭头 17">
            <a:extLst>
              <a:ext uri="{FF2B5EF4-FFF2-40B4-BE49-F238E27FC236}">
                <a16:creationId xmlns:a16="http://schemas.microsoft.com/office/drawing/2014/main" xmlns="" id="{08774E54-7883-D04F-8621-9269033719D1}"/>
              </a:ext>
            </a:extLst>
          </p:cNvPr>
          <p:cNvSpPr/>
          <p:nvPr/>
        </p:nvSpPr>
        <p:spPr bwMode="auto">
          <a:xfrm>
            <a:off x="1043608" y="4030420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A03D6A8-58FF-F34B-8F52-05C737665579}"/>
              </a:ext>
            </a:extLst>
          </p:cNvPr>
          <p:cNvSpPr/>
          <p:nvPr/>
        </p:nvSpPr>
        <p:spPr>
          <a:xfrm>
            <a:off x="1067175" y="366108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8968E743-F41D-B44F-A590-13431A91FDD1}"/>
              </a:ext>
            </a:extLst>
          </p:cNvPr>
          <p:cNvSpPr/>
          <p:nvPr/>
        </p:nvSpPr>
        <p:spPr>
          <a:xfrm>
            <a:off x="1380081" y="402577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A6841F47-2737-C240-9600-F0ED15CC79E0}"/>
              </a:ext>
            </a:extLst>
          </p:cNvPr>
          <p:cNvSpPr/>
          <p:nvPr/>
        </p:nvSpPr>
        <p:spPr>
          <a:xfrm>
            <a:off x="1067175" y="436576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F87806CC-0FC8-1849-81C0-BCBD699DE8DC}"/>
              </a:ext>
            </a:extLst>
          </p:cNvPr>
          <p:cNvSpPr/>
          <p:nvPr/>
        </p:nvSpPr>
        <p:spPr>
          <a:xfrm>
            <a:off x="782538" y="4023451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1AFCF37-B709-124E-85A1-DE21251C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743" y="980728"/>
            <a:ext cx="5555874" cy="22827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21A195-0246-7249-85BD-DEFC2BFE5863}"/>
              </a:ext>
            </a:extLst>
          </p:cNvPr>
          <p:cNvSpPr/>
          <p:nvPr/>
        </p:nvSpPr>
        <p:spPr>
          <a:xfrm>
            <a:off x="468305" y="5589240"/>
            <a:ext cx="5240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1"/>
              <a:t>*课程</a:t>
            </a:r>
            <a:r>
              <a:rPr lang="zh-CN" altLang="en-US" sz="1400" b="0" i="1" dirty="0"/>
              <a:t>案例基于</a:t>
            </a:r>
            <a:r>
              <a:rPr lang="en-US" altLang="zh-CN" sz="1400" b="0" i="1" dirty="0"/>
              <a:t>David</a:t>
            </a:r>
            <a:r>
              <a:rPr lang="zh-CN" altLang="en-US" sz="1400" b="0" i="1" dirty="0"/>
              <a:t> </a:t>
            </a:r>
            <a:r>
              <a:rPr lang="en-US" altLang="zh-CN" sz="1400" b="0" i="1" dirty="0"/>
              <a:t>Silver</a:t>
            </a:r>
            <a:r>
              <a:rPr lang="zh-CN" altLang="en-US" sz="1400" b="0" i="1" dirty="0"/>
              <a:t>和</a:t>
            </a:r>
            <a:r>
              <a:rPr lang="en" altLang="zh-CN" sz="1400" b="0" i="1" dirty="0"/>
              <a:t>Denny </a:t>
            </a:r>
            <a:r>
              <a:rPr lang="en" altLang="zh-CN" sz="1400" b="0" i="1" dirty="0" err="1"/>
              <a:t>Britz</a:t>
            </a:r>
            <a:r>
              <a:rPr lang="zh-CN" altLang="en" sz="1400" b="0" i="1" dirty="0"/>
              <a:t>的</a:t>
            </a:r>
            <a:r>
              <a:rPr lang="en-US" altLang="zh-CN" sz="1400" b="0" i="1" dirty="0"/>
              <a:t>RL</a:t>
            </a:r>
            <a:r>
              <a:rPr lang="zh-CN" altLang="en-US" sz="1400" b="0" i="1" dirty="0"/>
              <a:t>课程相关示例改编</a:t>
            </a:r>
          </a:p>
        </p:txBody>
      </p:sp>
    </p:spTree>
    <p:extLst>
      <p:ext uri="{BB962C8B-B14F-4D97-AF65-F5344CB8AC3E}">
        <p14:creationId xmlns:p14="http://schemas.microsoft.com/office/powerpoint/2010/main" val="771518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xmlns="" id="{49AF7D84-453D-DA45-A066-2B35435D7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330200"/>
            <a:ext cx="79311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>
                <a:ea typeface="Arial Unicode MS" panose="020B0604020202020204" pitchFamily="34" charset="-128"/>
              </a:rPr>
              <a:t>内容安排</a:t>
            </a:r>
            <a:endParaRPr lang="en-US" altLang="zh-CN" sz="3200">
              <a:ea typeface="Arial Unicode MS" panose="020B0604020202020204" pitchFamily="34" charset="-128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xmlns="" id="{FCA5D17E-7B0F-A447-A501-B13F8E435611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980728"/>
            <a:ext cx="762000" cy="665163"/>
            <a:chOff x="0" y="0"/>
            <a:chExt cx="1549" cy="1351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xmlns="" id="{B6ACCEC1-9B9C-BF4D-AC63-B91741B03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xmlns="" id="{284FDBD6-5047-1443-BF16-CD7A2D1D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xmlns="" id="{0EBCA74F-C890-7547-98EC-AE6B764E8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xmlns="" id="{4C2F43AC-70EE-104D-8A13-B340F56EA7BA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1971328"/>
            <a:ext cx="762000" cy="665163"/>
            <a:chOff x="0" y="0"/>
            <a:chExt cx="1549" cy="1351"/>
          </a:xfrm>
        </p:grpSpPr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xmlns="" id="{BEB25EF0-A49A-AE4C-B038-9BE1F540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1" name="AutoShape 10">
              <a:extLst>
                <a:ext uri="{FF2B5EF4-FFF2-40B4-BE49-F238E27FC236}">
                  <a16:creationId xmlns:a16="http://schemas.microsoft.com/office/drawing/2014/main" xmlns="" id="{BD581FE1-4750-EE4B-A0F5-1AE194439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2" name="AutoShape 11">
              <a:extLst>
                <a:ext uri="{FF2B5EF4-FFF2-40B4-BE49-F238E27FC236}">
                  <a16:creationId xmlns:a16="http://schemas.microsoft.com/office/drawing/2014/main" xmlns="" id="{85884C43-CA5E-3640-9D5D-7E2856D56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23" name="Line 16">
            <a:extLst>
              <a:ext uri="{FF2B5EF4-FFF2-40B4-BE49-F238E27FC236}">
                <a16:creationId xmlns:a16="http://schemas.microsoft.com/office/drawing/2014/main" xmlns="" id="{736F14E9-1364-C147-A3B4-72B1F4CED5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16284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7">
            <a:extLst>
              <a:ext uri="{FF2B5EF4-FFF2-40B4-BE49-F238E27FC236}">
                <a16:creationId xmlns:a16="http://schemas.microsoft.com/office/drawing/2014/main" xmlns="" id="{6452AEF4-B3A8-6445-A5AF-6BF0E3881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2081" y="2636491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xmlns="" id="{B68D0F37-693F-C545-B877-B8A3FDC76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493" y="1099791"/>
            <a:ext cx="61944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强化学习基础</a:t>
            </a: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xmlns="" id="{397F8BFD-12A9-3F48-9292-041DA8FC6F7B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2923828"/>
            <a:ext cx="762000" cy="665163"/>
            <a:chOff x="0" y="0"/>
            <a:chExt cx="1549" cy="1351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xmlns="" id="{709A76D6-2022-2741-B544-7BD5CCEB3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xmlns="" id="{92199B1A-9252-AD4D-A238-EA466FD76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xmlns="" id="{7BC3EFD9-9E1C-FF4C-B283-CA5C8D3BB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Line 16">
            <a:extLst>
              <a:ext uri="{FF2B5EF4-FFF2-40B4-BE49-F238E27FC236}">
                <a16:creationId xmlns:a16="http://schemas.microsoft.com/office/drawing/2014/main" xmlns="" id="{C694D2FB-A1B6-B440-8891-47A3E155F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35715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xmlns="" id="{6F81B4B4-D511-3E43-9F3F-6240CC747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918" y="2063403"/>
            <a:ext cx="64103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强化学习实例：格子世界</a:t>
            </a: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xmlns="" id="{D3E6A6F4-C265-FA4A-81BE-8CFE7B8A9897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3922366"/>
            <a:ext cx="762000" cy="665162"/>
            <a:chOff x="0" y="0"/>
            <a:chExt cx="1549" cy="1351"/>
          </a:xfrm>
        </p:grpSpPr>
        <p:sp>
          <p:nvSpPr>
            <p:cNvPr id="33" name="AutoShape 9">
              <a:extLst>
                <a:ext uri="{FF2B5EF4-FFF2-40B4-BE49-F238E27FC236}">
                  <a16:creationId xmlns:a16="http://schemas.microsoft.com/office/drawing/2014/main" xmlns="" id="{6CE9184B-F5D8-2C4C-8A77-88644ECD0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4" name="AutoShape 10">
              <a:extLst>
                <a:ext uri="{FF2B5EF4-FFF2-40B4-BE49-F238E27FC236}">
                  <a16:creationId xmlns:a16="http://schemas.microsoft.com/office/drawing/2014/main" xmlns="" id="{2D9994C4-478B-984D-9D81-B8D80BB17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5" name="AutoShape 11">
              <a:extLst>
                <a:ext uri="{FF2B5EF4-FFF2-40B4-BE49-F238E27FC236}">
                  <a16:creationId xmlns:a16="http://schemas.microsoft.com/office/drawing/2014/main" xmlns="" id="{CCCB6C1B-77A3-D74D-8300-3D1F9A4A2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6" name="Line 17">
            <a:extLst>
              <a:ext uri="{FF2B5EF4-FFF2-40B4-BE49-F238E27FC236}">
                <a16:creationId xmlns:a16="http://schemas.microsoft.com/office/drawing/2014/main" xmlns="" id="{5DAAFF3D-FD11-254B-97B1-5148EEF42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4587528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xmlns="" id="{853140DC-2C90-794C-B935-C406DB578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081" y="4003328"/>
            <a:ext cx="6030912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FF00"/>
              </a:buClr>
              <a:buSzPct val="70000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深度强化学习实例：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环境与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endParaRPr lang="zh-CN" altLang="en-US" dirty="0">
              <a:solidFill>
                <a:srgbClr val="B2B2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3">
            <a:extLst>
              <a:ext uri="{FF2B5EF4-FFF2-40B4-BE49-F238E27FC236}">
                <a16:creationId xmlns:a16="http://schemas.microsoft.com/office/drawing/2014/main" xmlns="" id="{CBE0EDF5-3E5A-9644-ADAA-43E7ED3ED210}"/>
              </a:ext>
            </a:extLst>
          </p:cNvPr>
          <p:cNvGrpSpPr>
            <a:grpSpLocks/>
          </p:cNvGrpSpPr>
          <p:nvPr/>
        </p:nvGrpSpPr>
        <p:grpSpPr bwMode="auto">
          <a:xfrm>
            <a:off x="685156" y="4833591"/>
            <a:ext cx="762000" cy="665162"/>
            <a:chOff x="0" y="0"/>
            <a:chExt cx="1549" cy="1351"/>
          </a:xfrm>
        </p:grpSpPr>
        <p:sp>
          <p:nvSpPr>
            <p:cNvPr id="39" name="AutoShape 5">
              <a:extLst>
                <a:ext uri="{FF2B5EF4-FFF2-40B4-BE49-F238E27FC236}">
                  <a16:creationId xmlns:a16="http://schemas.microsoft.com/office/drawing/2014/main" xmlns="" id="{0C1C900E-5229-9A48-854D-8DA1C1BF5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0" name="AutoShape 6">
              <a:extLst>
                <a:ext uri="{FF2B5EF4-FFF2-40B4-BE49-F238E27FC236}">
                  <a16:creationId xmlns:a16="http://schemas.microsoft.com/office/drawing/2014/main" xmlns="" id="{E2D0E792-D24E-604B-8392-E50AEE59D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1" name="AutoShape 7">
              <a:extLst>
                <a:ext uri="{FF2B5EF4-FFF2-40B4-BE49-F238E27FC236}">
                  <a16:creationId xmlns:a16="http://schemas.microsoft.com/office/drawing/2014/main" xmlns="" id="{ABF21279-0FFA-5F45-9063-3462D93C1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42" name="Line 16">
            <a:extLst>
              <a:ext uri="{FF2B5EF4-FFF2-40B4-BE49-F238E27FC236}">
                <a16:creationId xmlns:a16="http://schemas.microsoft.com/office/drawing/2014/main" xmlns="" id="{B585838F-B0B4-6C4F-BC61-391327F0B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7318" y="5481291"/>
            <a:ext cx="5400675" cy="1587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30">
            <a:extLst>
              <a:ext uri="{FF2B5EF4-FFF2-40B4-BE49-F238E27FC236}">
                <a16:creationId xmlns:a16="http://schemas.microsoft.com/office/drawing/2014/main" xmlns="" id="{F716FB14-9CFA-834A-9D31-536366C13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4952653"/>
            <a:ext cx="54006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课程作业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xmlns="" id="{D40D8E26-8691-4149-AA82-A068F655D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268" y="3063528"/>
            <a:ext cx="6410325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强化学习实例：时间差分学习</a:t>
            </a:r>
          </a:p>
        </p:txBody>
      </p:sp>
      <p:grpSp>
        <p:nvGrpSpPr>
          <p:cNvPr id="46" name="Group 7">
            <a:extLst>
              <a:ext uri="{FF2B5EF4-FFF2-40B4-BE49-F238E27FC236}">
                <a16:creationId xmlns:a16="http://schemas.microsoft.com/office/drawing/2014/main" xmlns="" id="{4D55C2CD-B219-8741-8145-C65717AE6C73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5619181"/>
            <a:ext cx="762000" cy="665162"/>
            <a:chOff x="0" y="0"/>
            <a:chExt cx="1549" cy="1351"/>
          </a:xfrm>
        </p:grpSpPr>
        <p:sp>
          <p:nvSpPr>
            <p:cNvPr id="47" name="AutoShape 9">
              <a:extLst>
                <a:ext uri="{FF2B5EF4-FFF2-40B4-BE49-F238E27FC236}">
                  <a16:creationId xmlns:a16="http://schemas.microsoft.com/office/drawing/2014/main" xmlns="" id="{9E1E9551-499A-8243-A631-D424C3699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8" name="AutoShape 10">
              <a:extLst>
                <a:ext uri="{FF2B5EF4-FFF2-40B4-BE49-F238E27FC236}">
                  <a16:creationId xmlns:a16="http://schemas.microsoft.com/office/drawing/2014/main" xmlns="" id="{2C2372A9-37F8-714A-A937-3C711028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9" name="AutoShape 11">
              <a:extLst>
                <a:ext uri="{FF2B5EF4-FFF2-40B4-BE49-F238E27FC236}">
                  <a16:creationId xmlns:a16="http://schemas.microsoft.com/office/drawing/2014/main" xmlns="" id="{D3D39A0C-DBAD-2242-AB9F-58F86B3E8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50" name="Line 17">
            <a:extLst>
              <a:ext uri="{FF2B5EF4-FFF2-40B4-BE49-F238E27FC236}">
                <a16:creationId xmlns:a16="http://schemas.microsoft.com/office/drawing/2014/main" xmlns="" id="{FCF5CD96-7B64-A14B-9FD3-EFB8002BC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6284343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Text Box 28">
            <a:extLst>
              <a:ext uri="{FF2B5EF4-FFF2-40B4-BE49-F238E27FC236}">
                <a16:creationId xmlns:a16="http://schemas.microsoft.com/office/drawing/2014/main" xmlns="" id="{9CD11478-655D-2148-B060-1E98F1D2B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5716806"/>
            <a:ext cx="6317207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深度强化学习在游戏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中的研究与应用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20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 </a:t>
            </a:r>
            <a:r>
              <a:rPr lang="en-US" altLang="zh-CN" dirty="0"/>
              <a:t>–</a:t>
            </a:r>
            <a:r>
              <a:rPr lang="zh-CN" altLang="en-US" dirty="0"/>
              <a:t> 策略评估</a:t>
            </a:r>
            <a:endParaRPr lang="en-US" altLang="zh-CN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xmlns="" id="{D9D62C54-F8A8-DD4A-8F86-D62A76622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83328"/>
              </p:ext>
            </p:extLst>
          </p:nvPr>
        </p:nvGraphicFramePr>
        <p:xfrm>
          <a:off x="808370" y="1169268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31" name="太阳 30">
            <a:extLst>
              <a:ext uri="{FF2B5EF4-FFF2-40B4-BE49-F238E27FC236}">
                <a16:creationId xmlns:a16="http://schemas.microsoft.com/office/drawing/2014/main" xmlns="" id="{C2BCD602-2D68-374E-AED4-DAED41576692}"/>
              </a:ext>
            </a:extLst>
          </p:cNvPr>
          <p:cNvSpPr/>
          <p:nvPr/>
        </p:nvSpPr>
        <p:spPr bwMode="auto">
          <a:xfrm>
            <a:off x="2488218" y="2724677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太阳 33">
            <a:extLst>
              <a:ext uri="{FF2B5EF4-FFF2-40B4-BE49-F238E27FC236}">
                <a16:creationId xmlns:a16="http://schemas.microsoft.com/office/drawing/2014/main" xmlns="" id="{12DB335F-C502-DE44-84C0-B59AF38D841A}"/>
              </a:ext>
            </a:extLst>
          </p:cNvPr>
          <p:cNvSpPr/>
          <p:nvPr/>
        </p:nvSpPr>
        <p:spPr bwMode="auto">
          <a:xfrm>
            <a:off x="880503" y="1226647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十字箭头 5">
            <a:extLst>
              <a:ext uri="{FF2B5EF4-FFF2-40B4-BE49-F238E27FC236}">
                <a16:creationId xmlns:a16="http://schemas.microsoft.com/office/drawing/2014/main" xmlns="" id="{DF8A709D-63D5-A24F-B26A-0FD91E4EA22A}"/>
              </a:ext>
            </a:extLst>
          </p:cNvPr>
          <p:cNvSpPr/>
          <p:nvPr/>
        </p:nvSpPr>
        <p:spPr bwMode="auto">
          <a:xfrm>
            <a:off x="1403405" y="2280715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id="{DF9C3FB0-DFE5-114E-80F3-72EA7357F22B}"/>
                  </a:ext>
                </a:extLst>
              </p:cNvPr>
              <p:cNvSpPr/>
              <p:nvPr/>
            </p:nvSpPr>
            <p:spPr>
              <a:xfrm>
                <a:off x="3923928" y="280991"/>
                <a:ext cx="4762872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 dirty="0">
                            <a:latin typeface="Cambria Math" panose="02040503050406030204" pitchFamily="18" charset="0"/>
                          </a:rPr>
                          <m:t>up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𝑑𝑜𝑤𝑛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</m:e>
                    </m:d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|~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Up: -1 + 1* V</a:t>
                </a:r>
                <a:r>
                  <a:rPr lang="en-US" altLang="zh-CN" b="0" baseline="-25000" dirty="0"/>
                  <a:t>0</a:t>
                </a:r>
                <a:r>
                  <a:rPr lang="en-US" altLang="zh-CN" b="0" dirty="0"/>
                  <a:t>             </a:t>
                </a:r>
              </a:p>
              <a:p>
                <a:r>
                  <a:rPr lang="en-US" altLang="zh-CN" b="0" dirty="0"/>
                  <a:t>Right: -1 + 1* V</a:t>
                </a:r>
                <a:r>
                  <a:rPr lang="en-US" altLang="zh-CN" b="0" baseline="-25000" dirty="0"/>
                  <a:t>0</a:t>
                </a:r>
                <a:endParaRPr lang="en-US" altLang="zh-CN" b="0" dirty="0"/>
              </a:p>
              <a:p>
                <a:r>
                  <a:rPr lang="en-US" altLang="zh-CN" b="0" dirty="0"/>
                  <a:t>Down: -1 + 1* V</a:t>
                </a:r>
                <a:r>
                  <a:rPr lang="en-US" altLang="zh-CN" b="0" baseline="-25000" dirty="0"/>
                  <a:t>0</a:t>
                </a:r>
                <a:endParaRPr lang="en-US" altLang="zh-CN" b="0" dirty="0"/>
              </a:p>
              <a:p>
                <a:r>
                  <a:rPr lang="en-US" altLang="zh-CN" b="0" dirty="0"/>
                  <a:t>Left: -1 + 1* V</a:t>
                </a:r>
                <a:r>
                  <a:rPr lang="en-US" altLang="zh-CN" b="0" baseline="-25000" dirty="0"/>
                  <a:t>0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en-US" altLang="zh-CN" b="0" dirty="0"/>
                  <a:t>V</a:t>
                </a:r>
                <a:r>
                  <a:rPr lang="en-US" altLang="zh-CN" b="0" baseline="-25000" dirty="0"/>
                  <a:t>1</a:t>
                </a:r>
                <a:r>
                  <a:rPr lang="en-US" altLang="zh-CN" b="0" dirty="0"/>
                  <a:t>= 0.25*up+0.25*right+        V</a:t>
                </a:r>
                <a:r>
                  <a:rPr lang="en-US" altLang="zh-CN" b="0" baseline="-25000" dirty="0"/>
                  <a:t>2</a:t>
                </a:r>
                <a:r>
                  <a:rPr lang="en-US" altLang="zh-CN" b="0" dirty="0"/>
                  <a:t>?</a:t>
                </a:r>
              </a:p>
              <a:p>
                <a:r>
                  <a:rPr lang="en-US" altLang="zh-CN" b="0" dirty="0"/>
                  <a:t>0.25*down+0.25*left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F9C3FB0-DFE5-114E-80F3-72EA7357F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280991"/>
                <a:ext cx="4762872" cy="3693319"/>
              </a:xfrm>
              <a:prstGeom prst="rect">
                <a:avLst/>
              </a:prstGeom>
              <a:blipFill>
                <a:blip r:embed="rId3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下箭头 1">
            <a:extLst>
              <a:ext uri="{FF2B5EF4-FFF2-40B4-BE49-F238E27FC236}">
                <a16:creationId xmlns:a16="http://schemas.microsoft.com/office/drawing/2014/main" xmlns="" id="{C6D613B6-6D4C-C648-9C7E-02E94D7E113D}"/>
              </a:ext>
            </a:extLst>
          </p:cNvPr>
          <p:cNvSpPr/>
          <p:nvPr/>
        </p:nvSpPr>
        <p:spPr bwMode="auto">
          <a:xfrm>
            <a:off x="1777650" y="3324089"/>
            <a:ext cx="215781" cy="411833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xmlns="" id="{3B05BCD9-1DE0-B940-B2E2-DDDA81E71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03429"/>
              </p:ext>
            </p:extLst>
          </p:nvPr>
        </p:nvGraphicFramePr>
        <p:xfrm>
          <a:off x="808370" y="4027262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21" name="太阳 20">
            <a:extLst>
              <a:ext uri="{FF2B5EF4-FFF2-40B4-BE49-F238E27FC236}">
                <a16:creationId xmlns:a16="http://schemas.microsoft.com/office/drawing/2014/main" xmlns="" id="{173D5915-B149-FB43-9ADB-21BF01C18C7D}"/>
              </a:ext>
            </a:extLst>
          </p:cNvPr>
          <p:cNvSpPr/>
          <p:nvPr/>
        </p:nvSpPr>
        <p:spPr bwMode="auto">
          <a:xfrm>
            <a:off x="2488218" y="5582671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太阳 23">
            <a:extLst>
              <a:ext uri="{FF2B5EF4-FFF2-40B4-BE49-F238E27FC236}">
                <a16:creationId xmlns:a16="http://schemas.microsoft.com/office/drawing/2014/main" xmlns="" id="{14A50E7F-59B4-E840-B0EA-2BCB03ADB2E2}"/>
              </a:ext>
            </a:extLst>
          </p:cNvPr>
          <p:cNvSpPr/>
          <p:nvPr/>
        </p:nvSpPr>
        <p:spPr bwMode="auto">
          <a:xfrm>
            <a:off x="880503" y="4084641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十字箭头 24">
            <a:extLst>
              <a:ext uri="{FF2B5EF4-FFF2-40B4-BE49-F238E27FC236}">
                <a16:creationId xmlns:a16="http://schemas.microsoft.com/office/drawing/2014/main" xmlns="" id="{8C5D28EE-6D27-9949-A2DE-A70910DE0247}"/>
              </a:ext>
            </a:extLst>
          </p:cNvPr>
          <p:cNvSpPr/>
          <p:nvPr/>
        </p:nvSpPr>
        <p:spPr bwMode="auto">
          <a:xfrm>
            <a:off x="1420780" y="5085184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xmlns="" id="{FE7C8BBB-C0E7-FD44-9FF7-9AF93ED00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58485"/>
              </p:ext>
            </p:extLst>
          </p:nvPr>
        </p:nvGraphicFramePr>
        <p:xfrm>
          <a:off x="4476884" y="4003579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-2.8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-2.2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-2.8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27" name="太阳 26">
            <a:extLst>
              <a:ext uri="{FF2B5EF4-FFF2-40B4-BE49-F238E27FC236}">
                <a16:creationId xmlns:a16="http://schemas.microsoft.com/office/drawing/2014/main" xmlns="" id="{522B4DCE-D4D4-C744-A906-50BE33F847DA}"/>
              </a:ext>
            </a:extLst>
          </p:cNvPr>
          <p:cNvSpPr/>
          <p:nvPr/>
        </p:nvSpPr>
        <p:spPr bwMode="auto">
          <a:xfrm>
            <a:off x="6156732" y="5558988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太阳 34">
            <a:extLst>
              <a:ext uri="{FF2B5EF4-FFF2-40B4-BE49-F238E27FC236}">
                <a16:creationId xmlns:a16="http://schemas.microsoft.com/office/drawing/2014/main" xmlns="" id="{7C35DCB5-C5E3-6C42-8BAB-92421D584143}"/>
              </a:ext>
            </a:extLst>
          </p:cNvPr>
          <p:cNvSpPr/>
          <p:nvPr/>
        </p:nvSpPr>
        <p:spPr bwMode="auto">
          <a:xfrm>
            <a:off x="4549017" y="4060958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十字箭头 35">
            <a:extLst>
              <a:ext uri="{FF2B5EF4-FFF2-40B4-BE49-F238E27FC236}">
                <a16:creationId xmlns:a16="http://schemas.microsoft.com/office/drawing/2014/main" xmlns="" id="{20C05483-5CF7-204C-B3DE-29BCDDE4C71C}"/>
              </a:ext>
            </a:extLst>
          </p:cNvPr>
          <p:cNvSpPr/>
          <p:nvPr/>
        </p:nvSpPr>
        <p:spPr bwMode="auto">
          <a:xfrm>
            <a:off x="5089294" y="5061501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下箭头 36">
            <a:extLst>
              <a:ext uri="{FF2B5EF4-FFF2-40B4-BE49-F238E27FC236}">
                <a16:creationId xmlns:a16="http://schemas.microsoft.com/office/drawing/2014/main" xmlns="" id="{C137000B-118E-874C-8E45-C53CE948458C}"/>
              </a:ext>
            </a:extLst>
          </p:cNvPr>
          <p:cNvSpPr/>
          <p:nvPr/>
        </p:nvSpPr>
        <p:spPr bwMode="auto">
          <a:xfrm rot="16200000">
            <a:off x="3457979" y="4673351"/>
            <a:ext cx="215781" cy="411833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31FAA8B-1268-6A42-ABB8-14CFB1AD4E03}"/>
              </a:ext>
            </a:extLst>
          </p:cNvPr>
          <p:cNvSpPr/>
          <p:nvPr/>
        </p:nvSpPr>
        <p:spPr>
          <a:xfrm>
            <a:off x="6732240" y="162269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dirty="0"/>
              <a:t>Up: -1 + 1* V</a:t>
            </a:r>
            <a:r>
              <a:rPr lang="en-US" altLang="zh-CN" b="0" baseline="-25000" dirty="0"/>
              <a:t>1</a:t>
            </a:r>
            <a:r>
              <a:rPr lang="en-US" altLang="zh-CN" b="0" dirty="0"/>
              <a:t>             </a:t>
            </a:r>
          </a:p>
          <a:p>
            <a:r>
              <a:rPr lang="en-US" altLang="zh-CN" b="0" dirty="0"/>
              <a:t>Right: -1 + 1* V</a:t>
            </a:r>
            <a:r>
              <a:rPr lang="en-US" altLang="zh-CN" b="0" baseline="-25000" dirty="0"/>
              <a:t>1</a:t>
            </a:r>
            <a:endParaRPr lang="en-US" altLang="zh-CN" b="0" dirty="0"/>
          </a:p>
          <a:p>
            <a:r>
              <a:rPr lang="en-US" altLang="zh-CN" b="0" dirty="0"/>
              <a:t>Down: -1 + 1* V</a:t>
            </a:r>
            <a:r>
              <a:rPr lang="en-US" altLang="zh-CN" b="0" baseline="-25000" dirty="0"/>
              <a:t>1</a:t>
            </a:r>
            <a:endParaRPr lang="en-US" altLang="zh-CN" b="0" dirty="0"/>
          </a:p>
          <a:p>
            <a:r>
              <a:rPr lang="en-US" altLang="zh-CN" b="0" dirty="0"/>
              <a:t>Left: -1 + 1* V</a:t>
            </a:r>
            <a:r>
              <a:rPr lang="en-US" altLang="zh-CN" b="0" baseline="-25000" dirty="0"/>
              <a:t>1</a:t>
            </a:r>
            <a:endParaRPr lang="en-US" altLang="zh-CN" b="0" dirty="0"/>
          </a:p>
        </p:txBody>
      </p:sp>
      <p:sp>
        <p:nvSpPr>
          <p:cNvPr id="38" name="下箭头 37">
            <a:extLst>
              <a:ext uri="{FF2B5EF4-FFF2-40B4-BE49-F238E27FC236}">
                <a16:creationId xmlns:a16="http://schemas.microsoft.com/office/drawing/2014/main" xmlns="" id="{E430DFEE-7C4C-6A45-97BA-476839F6C87A}"/>
              </a:ext>
            </a:extLst>
          </p:cNvPr>
          <p:cNvSpPr/>
          <p:nvPr/>
        </p:nvSpPr>
        <p:spPr bwMode="auto">
          <a:xfrm rot="16200000">
            <a:off x="6214935" y="1987054"/>
            <a:ext cx="215781" cy="411833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5616107B-9627-D04A-893E-9A79C98477A6}"/>
              </a:ext>
            </a:extLst>
          </p:cNvPr>
          <p:cNvSpPr/>
          <p:nvPr/>
        </p:nvSpPr>
        <p:spPr>
          <a:xfrm>
            <a:off x="202916" y="1125064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D081CEC3-125C-D749-BE5E-E4E11EAC1862}"/>
              </a:ext>
            </a:extLst>
          </p:cNvPr>
          <p:cNvSpPr/>
          <p:nvPr/>
        </p:nvSpPr>
        <p:spPr>
          <a:xfrm>
            <a:off x="201107" y="4026064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60A0D960-D782-DC4A-A190-98B7063BD1D9}"/>
              </a:ext>
            </a:extLst>
          </p:cNvPr>
          <p:cNvSpPr/>
          <p:nvPr/>
        </p:nvSpPr>
        <p:spPr>
          <a:xfrm>
            <a:off x="755575" y="804093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A576AD85-69FE-E04A-878C-8CC6D7B6FBD9}"/>
              </a:ext>
            </a:extLst>
          </p:cNvPr>
          <p:cNvSpPr/>
          <p:nvPr/>
        </p:nvSpPr>
        <p:spPr>
          <a:xfrm>
            <a:off x="755574" y="3633049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98AD2C6A-EDB6-AB49-B7EB-7EE0FC94DD2A}"/>
              </a:ext>
            </a:extLst>
          </p:cNvPr>
          <p:cNvSpPr/>
          <p:nvPr/>
        </p:nvSpPr>
        <p:spPr>
          <a:xfrm>
            <a:off x="3914393" y="4032555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0AD0F017-B5D4-DA4E-B73F-DB60FF0B0642}"/>
              </a:ext>
            </a:extLst>
          </p:cNvPr>
          <p:cNvSpPr/>
          <p:nvPr/>
        </p:nvSpPr>
        <p:spPr>
          <a:xfrm>
            <a:off x="4468860" y="363954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508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21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 </a:t>
            </a:r>
            <a:r>
              <a:rPr lang="en-US" altLang="zh-CN" dirty="0"/>
              <a:t>–</a:t>
            </a:r>
            <a:r>
              <a:rPr lang="zh-CN" altLang="en-US" dirty="0"/>
              <a:t> 策略评估代码实现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9263A20-1DD1-3C45-9452-D43061D9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18" y="898602"/>
            <a:ext cx="7243296" cy="37097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DE9B31A-0414-444C-A956-0DC11147B04F}"/>
              </a:ext>
            </a:extLst>
          </p:cNvPr>
          <p:cNvSpPr/>
          <p:nvPr/>
        </p:nvSpPr>
        <p:spPr>
          <a:xfrm>
            <a:off x="539552" y="4632502"/>
            <a:ext cx="653897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怎么评估策略：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循环查询每一个状态</a:t>
            </a:r>
            <a:r>
              <a:rPr lang="en-US" altLang="zh-CN" b="0" dirty="0"/>
              <a:t>s</a:t>
            </a:r>
            <a:r>
              <a:rPr lang="zh-CN" altLang="en-US" b="0" dirty="0"/>
              <a:t>；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对每个状态</a:t>
            </a:r>
            <a:r>
              <a:rPr lang="en-US" altLang="zh-CN" b="0" dirty="0"/>
              <a:t>s</a:t>
            </a:r>
            <a:r>
              <a:rPr lang="zh-CN" altLang="en-US" b="0" dirty="0"/>
              <a:t>查询所有可能的动作</a:t>
            </a:r>
            <a:r>
              <a:rPr lang="en-US" altLang="zh-CN" b="0" dirty="0"/>
              <a:t>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计算在当前状态</a:t>
            </a:r>
            <a:r>
              <a:rPr lang="en-US" altLang="zh-CN" b="0" dirty="0"/>
              <a:t>s</a:t>
            </a:r>
            <a:r>
              <a:rPr lang="zh-CN" altLang="en-US" b="0" dirty="0"/>
              <a:t>下采取动作</a:t>
            </a:r>
            <a:r>
              <a:rPr lang="en-US" altLang="zh-CN" b="0" dirty="0"/>
              <a:t>a</a:t>
            </a:r>
            <a:r>
              <a:rPr lang="zh-CN" altLang="en-US" b="0" dirty="0"/>
              <a:t>会获得的</a:t>
            </a:r>
            <a:r>
              <a:rPr lang="en-US" altLang="zh-CN" b="0" dirty="0"/>
              <a:t>reward</a:t>
            </a:r>
            <a:r>
              <a:rPr lang="zh-CN" altLang="en-US" b="0" dirty="0"/>
              <a:t>和新的</a:t>
            </a:r>
            <a:r>
              <a:rPr lang="en-US" altLang="zh-CN" b="0" dirty="0"/>
              <a:t>state</a:t>
            </a:r>
            <a:r>
              <a:rPr lang="zh-CN" altLang="en-US" b="0" dirty="0"/>
              <a:t>；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基于</a:t>
            </a:r>
            <a:r>
              <a:rPr lang="en-US" altLang="zh-CN" b="0" dirty="0"/>
              <a:t>reward</a:t>
            </a:r>
            <a:r>
              <a:rPr lang="zh-CN" altLang="en-US" b="0" dirty="0"/>
              <a:t>和新的</a:t>
            </a:r>
            <a:r>
              <a:rPr lang="en-US" altLang="zh-CN" b="0" dirty="0"/>
              <a:t>state</a:t>
            </a:r>
            <a:r>
              <a:rPr lang="zh-CN" altLang="en-US" b="0" dirty="0"/>
              <a:t>更新</a:t>
            </a:r>
            <a:r>
              <a:rPr lang="en-US" altLang="zh-CN" b="0" dirty="0"/>
              <a:t>value</a:t>
            </a:r>
            <a:endParaRPr lang="zh-CN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026BFB81-5E55-0147-A4CC-C265FC9E282C}"/>
                  </a:ext>
                </a:extLst>
              </p:cNvPr>
              <p:cNvSpPr/>
              <p:nvPr/>
            </p:nvSpPr>
            <p:spPr>
              <a:xfrm>
                <a:off x="4703684" y="4649280"/>
                <a:ext cx="1878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26BFB81-5E55-0147-A4CC-C265FC9E2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684" y="4649280"/>
                <a:ext cx="187820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>
            <a:extLst>
              <a:ext uri="{FF2B5EF4-FFF2-40B4-BE49-F238E27FC236}">
                <a16:creationId xmlns:a16="http://schemas.microsoft.com/office/drawing/2014/main" xmlns="" id="{64C29400-AD31-6B4F-886D-316F05EB8729}"/>
              </a:ext>
            </a:extLst>
          </p:cNvPr>
          <p:cNvSpPr/>
          <p:nvPr/>
        </p:nvSpPr>
        <p:spPr bwMode="auto">
          <a:xfrm rot="4577180">
            <a:off x="4868584" y="3909211"/>
            <a:ext cx="1521635" cy="12017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824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22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 </a:t>
            </a:r>
            <a:r>
              <a:rPr lang="en-US" altLang="zh-CN" dirty="0"/>
              <a:t>–</a:t>
            </a:r>
            <a:r>
              <a:rPr lang="zh-CN" altLang="en-US" dirty="0"/>
              <a:t> 策略评估与策略迭代</a:t>
            </a:r>
            <a:endParaRPr lang="en-US" altLang="zh-CN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xmlns="" id="{3B05BCD9-1DE0-B940-B2E2-DDDA81E71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79374"/>
              </p:ext>
            </p:extLst>
          </p:nvPr>
        </p:nvGraphicFramePr>
        <p:xfrm>
          <a:off x="899592" y="1317369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D081CEC3-125C-D749-BE5E-E4E11EAC1862}"/>
              </a:ext>
            </a:extLst>
          </p:cNvPr>
          <p:cNvSpPr/>
          <p:nvPr/>
        </p:nvSpPr>
        <p:spPr>
          <a:xfrm>
            <a:off x="342208" y="1265105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A576AD85-69FE-E04A-878C-8CC6D7B6FBD9}"/>
              </a:ext>
            </a:extLst>
          </p:cNvPr>
          <p:cNvSpPr/>
          <p:nvPr/>
        </p:nvSpPr>
        <p:spPr>
          <a:xfrm>
            <a:off x="846796" y="92315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C609D910-29BD-324C-96E9-E37193E03B0A}"/>
              </a:ext>
            </a:extLst>
          </p:cNvPr>
          <p:cNvSpPr/>
          <p:nvPr/>
        </p:nvSpPr>
        <p:spPr>
          <a:xfrm>
            <a:off x="3203848" y="1002795"/>
            <a:ext cx="578235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迭代了多少轮收敛的？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不同位置的</a:t>
            </a:r>
            <a:r>
              <a:rPr lang="en-US" altLang="zh-CN" b="0" dirty="0"/>
              <a:t>V</a:t>
            </a:r>
            <a:r>
              <a:rPr lang="zh-CN" altLang="en-US" b="0" dirty="0"/>
              <a:t>值说明了什么问题？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基于随机策略评估的结果，我们可以怎么改善策略？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能不能随着评估逐步更新策略？</a:t>
            </a:r>
            <a:endParaRPr lang="en-US" altLang="zh-CN" b="0" dirty="0"/>
          </a:p>
        </p:txBody>
      </p:sp>
      <p:pic>
        <p:nvPicPr>
          <p:cNvPr id="5" name="图片 4" descr="图片包含 物体&#10;&#10;描述已自动生成">
            <a:extLst>
              <a:ext uri="{FF2B5EF4-FFF2-40B4-BE49-F238E27FC236}">
                <a16:creationId xmlns:a16="http://schemas.microsoft.com/office/drawing/2014/main" xmlns="" id="{F1DD4BB7-0734-0043-83A7-9F0E78E2A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19039"/>
            <a:ext cx="6095197" cy="2162181"/>
          </a:xfrm>
          <a:prstGeom prst="rect">
            <a:avLst/>
          </a:prstGeom>
        </p:spPr>
      </p:pic>
      <p:sp>
        <p:nvSpPr>
          <p:cNvPr id="7" name="直角双向箭头 6">
            <a:extLst>
              <a:ext uri="{FF2B5EF4-FFF2-40B4-BE49-F238E27FC236}">
                <a16:creationId xmlns:a16="http://schemas.microsoft.com/office/drawing/2014/main" xmlns="" id="{E061E5AB-5A18-5A41-B79D-52A8D5A8DB1A}"/>
              </a:ext>
            </a:extLst>
          </p:cNvPr>
          <p:cNvSpPr/>
          <p:nvPr/>
        </p:nvSpPr>
        <p:spPr bwMode="auto">
          <a:xfrm>
            <a:off x="1691680" y="2060848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xmlns="" id="{94C97FC8-8EEA-FF43-AEF2-94CEB0ABC3E5}"/>
                  </a:ext>
                </a:extLst>
              </p14:cNvPr>
              <p14:cNvContentPartPr/>
              <p14:nvPr/>
            </p14:nvContentPartPr>
            <p14:xfrm>
              <a:off x="6071000" y="5647291"/>
              <a:ext cx="64080" cy="2008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4C97FC8-8EEA-FF43-AEF2-94CEB0ABC3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3000" y="5629651"/>
                <a:ext cx="997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xmlns="" id="{45C03858-C3F9-AF41-9681-091E35C69DEF}"/>
                  </a:ext>
                </a:extLst>
              </p14:cNvPr>
              <p14:cNvContentPartPr/>
              <p14:nvPr/>
            </p14:nvContentPartPr>
            <p14:xfrm>
              <a:off x="-371560" y="1416211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5C03858-C3F9-AF41-9681-091E35C69D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89560" y="13982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xmlns="" id="{D3DCE37D-B675-3A43-8CAC-0F9993633B1E}"/>
                  </a:ext>
                </a:extLst>
              </p14:cNvPr>
              <p14:cNvContentPartPr/>
              <p14:nvPr/>
            </p14:nvContentPartPr>
            <p14:xfrm>
              <a:off x="6038600" y="5572771"/>
              <a:ext cx="134280" cy="3182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3DCE37D-B675-3A43-8CAC-0F9993633B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0960" y="5554771"/>
                <a:ext cx="1699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xmlns="" id="{A3FD8DB8-9662-914F-909B-658EC7EE16A4}"/>
                  </a:ext>
                </a:extLst>
              </p14:cNvPr>
              <p14:cNvContentPartPr/>
              <p14:nvPr/>
            </p14:nvContentPartPr>
            <p14:xfrm>
              <a:off x="4736480" y="2891851"/>
              <a:ext cx="8640" cy="79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3FD8DB8-9662-914F-909B-658EC7EE16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18480" y="2873851"/>
                <a:ext cx="4428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348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23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 </a:t>
            </a:r>
            <a:r>
              <a:rPr lang="en-US" altLang="zh-CN" dirty="0"/>
              <a:t>–</a:t>
            </a:r>
            <a:r>
              <a:rPr lang="zh-CN" altLang="en-US" dirty="0"/>
              <a:t> 策略迭代</a:t>
            </a:r>
            <a:endParaRPr lang="en-US" altLang="zh-CN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xmlns="" id="{D9D62C54-F8A8-DD4A-8F86-D62A76622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71086"/>
              </p:ext>
            </p:extLst>
          </p:nvPr>
        </p:nvGraphicFramePr>
        <p:xfrm>
          <a:off x="808370" y="1169268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2" name="下箭头 1">
            <a:extLst>
              <a:ext uri="{FF2B5EF4-FFF2-40B4-BE49-F238E27FC236}">
                <a16:creationId xmlns:a16="http://schemas.microsoft.com/office/drawing/2014/main" xmlns="" id="{C6D613B6-6D4C-C648-9C7E-02E94D7E113D}"/>
              </a:ext>
            </a:extLst>
          </p:cNvPr>
          <p:cNvSpPr/>
          <p:nvPr/>
        </p:nvSpPr>
        <p:spPr bwMode="auto">
          <a:xfrm>
            <a:off x="1777650" y="3324089"/>
            <a:ext cx="215781" cy="411833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xmlns="" id="{3B05BCD9-1DE0-B940-B2E2-DDDA81E71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969074"/>
              </p:ext>
            </p:extLst>
          </p:nvPr>
        </p:nvGraphicFramePr>
        <p:xfrm>
          <a:off x="808370" y="4027262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37" name="下箭头 36">
            <a:extLst>
              <a:ext uri="{FF2B5EF4-FFF2-40B4-BE49-F238E27FC236}">
                <a16:creationId xmlns:a16="http://schemas.microsoft.com/office/drawing/2014/main" xmlns="" id="{C137000B-118E-874C-8E45-C53CE948458C}"/>
              </a:ext>
            </a:extLst>
          </p:cNvPr>
          <p:cNvSpPr/>
          <p:nvPr/>
        </p:nvSpPr>
        <p:spPr bwMode="auto">
          <a:xfrm rot="16200000">
            <a:off x="3457979" y="4673351"/>
            <a:ext cx="215781" cy="411833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5616107B-9627-D04A-893E-9A79C98477A6}"/>
              </a:ext>
            </a:extLst>
          </p:cNvPr>
          <p:cNvSpPr/>
          <p:nvPr/>
        </p:nvSpPr>
        <p:spPr>
          <a:xfrm>
            <a:off x="202916" y="1125064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D081CEC3-125C-D749-BE5E-E4E11EAC1862}"/>
              </a:ext>
            </a:extLst>
          </p:cNvPr>
          <p:cNvSpPr/>
          <p:nvPr/>
        </p:nvSpPr>
        <p:spPr>
          <a:xfrm>
            <a:off x="201107" y="4026064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60A0D960-D782-DC4A-A190-98B7063BD1D9}"/>
              </a:ext>
            </a:extLst>
          </p:cNvPr>
          <p:cNvSpPr/>
          <p:nvPr/>
        </p:nvSpPr>
        <p:spPr>
          <a:xfrm>
            <a:off x="755575" y="804093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A576AD85-69FE-E04A-878C-8CC6D7B6FBD9}"/>
              </a:ext>
            </a:extLst>
          </p:cNvPr>
          <p:cNvSpPr/>
          <p:nvPr/>
        </p:nvSpPr>
        <p:spPr>
          <a:xfrm>
            <a:off x="755574" y="3633049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98AD2C6A-EDB6-AB49-B7EB-7EE0FC94DD2A}"/>
              </a:ext>
            </a:extLst>
          </p:cNvPr>
          <p:cNvSpPr/>
          <p:nvPr/>
        </p:nvSpPr>
        <p:spPr>
          <a:xfrm>
            <a:off x="3914393" y="4032555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0AD0F017-B5D4-DA4E-B73F-DB60FF0B0642}"/>
              </a:ext>
            </a:extLst>
          </p:cNvPr>
          <p:cNvSpPr/>
          <p:nvPr/>
        </p:nvSpPr>
        <p:spPr>
          <a:xfrm>
            <a:off x="4468860" y="363954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xmlns="" id="{90E3E843-A5D3-3542-B4F6-2DE550CEF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40773"/>
              </p:ext>
            </p:extLst>
          </p:nvPr>
        </p:nvGraphicFramePr>
        <p:xfrm>
          <a:off x="4606915" y="4025389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0.0</a:t>
                      </a:r>
                      <a:endParaRPr lang="zh-CN" altLang="en-US" sz="1600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-2.8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-2.2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-2.6</a:t>
                      </a:r>
                      <a:endParaRPr lang="zh-CN" altLang="en-US" sz="1600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-2.8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29" name="十字箭头 28">
            <a:extLst>
              <a:ext uri="{FF2B5EF4-FFF2-40B4-BE49-F238E27FC236}">
                <a16:creationId xmlns:a16="http://schemas.microsoft.com/office/drawing/2014/main" xmlns="" id="{45967366-790B-434F-8FD6-9A8C88D5DB80}"/>
              </a:ext>
            </a:extLst>
          </p:cNvPr>
          <p:cNvSpPr/>
          <p:nvPr/>
        </p:nvSpPr>
        <p:spPr bwMode="auto">
          <a:xfrm>
            <a:off x="1417608" y="1719085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十字箭头 31">
            <a:extLst>
              <a:ext uri="{FF2B5EF4-FFF2-40B4-BE49-F238E27FC236}">
                <a16:creationId xmlns:a16="http://schemas.microsoft.com/office/drawing/2014/main" xmlns="" id="{A3D0C632-0474-7845-A5E0-5E6278A16193}"/>
              </a:ext>
            </a:extLst>
          </p:cNvPr>
          <p:cNvSpPr/>
          <p:nvPr/>
        </p:nvSpPr>
        <p:spPr bwMode="auto">
          <a:xfrm>
            <a:off x="1382877" y="4538749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直角双向箭头 44">
            <a:extLst>
              <a:ext uri="{FF2B5EF4-FFF2-40B4-BE49-F238E27FC236}">
                <a16:creationId xmlns:a16="http://schemas.microsoft.com/office/drawing/2014/main" xmlns="" id="{E35A0158-A3C0-B04C-B913-9015745E4E3F}"/>
              </a:ext>
            </a:extLst>
          </p:cNvPr>
          <p:cNvSpPr/>
          <p:nvPr/>
        </p:nvSpPr>
        <p:spPr bwMode="auto">
          <a:xfrm>
            <a:off x="5258710" y="4605363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十字箭头 45">
            <a:extLst>
              <a:ext uri="{FF2B5EF4-FFF2-40B4-BE49-F238E27FC236}">
                <a16:creationId xmlns:a16="http://schemas.microsoft.com/office/drawing/2014/main" xmlns="" id="{D409CEC4-44DE-1F47-9C7F-7C50456910E2}"/>
              </a:ext>
            </a:extLst>
          </p:cNvPr>
          <p:cNvSpPr/>
          <p:nvPr/>
        </p:nvSpPr>
        <p:spPr bwMode="auto">
          <a:xfrm>
            <a:off x="1425973" y="1230364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十字箭头 46">
            <a:extLst>
              <a:ext uri="{FF2B5EF4-FFF2-40B4-BE49-F238E27FC236}">
                <a16:creationId xmlns:a16="http://schemas.microsoft.com/office/drawing/2014/main" xmlns="" id="{EF0088C1-A69F-0E48-872F-ADA82716A6C2}"/>
              </a:ext>
            </a:extLst>
          </p:cNvPr>
          <p:cNvSpPr/>
          <p:nvPr/>
        </p:nvSpPr>
        <p:spPr bwMode="auto">
          <a:xfrm>
            <a:off x="870184" y="1704366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左箭头 3">
            <a:extLst>
              <a:ext uri="{FF2B5EF4-FFF2-40B4-BE49-F238E27FC236}">
                <a16:creationId xmlns:a16="http://schemas.microsoft.com/office/drawing/2014/main" xmlns="" id="{8BF5E5E2-E1DC-4F4D-A63B-5CCBB77561F3}"/>
              </a:ext>
            </a:extLst>
          </p:cNvPr>
          <p:cNvSpPr/>
          <p:nvPr/>
        </p:nvSpPr>
        <p:spPr bwMode="auto">
          <a:xfrm>
            <a:off x="1425973" y="4141876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左箭头 47">
            <a:extLst>
              <a:ext uri="{FF2B5EF4-FFF2-40B4-BE49-F238E27FC236}">
                <a16:creationId xmlns:a16="http://schemas.microsoft.com/office/drawing/2014/main" xmlns="" id="{20CF0CB0-8004-C548-81EC-9EE3CC55D5F9}"/>
              </a:ext>
            </a:extLst>
          </p:cNvPr>
          <p:cNvSpPr/>
          <p:nvPr/>
        </p:nvSpPr>
        <p:spPr bwMode="auto">
          <a:xfrm rot="5400000">
            <a:off x="896616" y="4665082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左箭头 48">
            <a:extLst>
              <a:ext uri="{FF2B5EF4-FFF2-40B4-BE49-F238E27FC236}">
                <a16:creationId xmlns:a16="http://schemas.microsoft.com/office/drawing/2014/main" xmlns="" id="{B9148CC5-A09E-4E48-8C17-228C32D717F8}"/>
              </a:ext>
            </a:extLst>
          </p:cNvPr>
          <p:cNvSpPr/>
          <p:nvPr/>
        </p:nvSpPr>
        <p:spPr bwMode="auto">
          <a:xfrm>
            <a:off x="5262394" y="4139401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左箭头 49">
            <a:extLst>
              <a:ext uri="{FF2B5EF4-FFF2-40B4-BE49-F238E27FC236}">
                <a16:creationId xmlns:a16="http://schemas.microsoft.com/office/drawing/2014/main" xmlns="" id="{864DF92F-B8FB-4546-A6A9-9C4ABC59A504}"/>
              </a:ext>
            </a:extLst>
          </p:cNvPr>
          <p:cNvSpPr/>
          <p:nvPr/>
        </p:nvSpPr>
        <p:spPr bwMode="auto">
          <a:xfrm rot="5400000">
            <a:off x="4733037" y="4662607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398D4A4A-2132-0847-A795-E99EB4A67BCB}"/>
              </a:ext>
            </a:extLst>
          </p:cNvPr>
          <p:cNvSpPr/>
          <p:nvPr/>
        </p:nvSpPr>
        <p:spPr>
          <a:xfrm>
            <a:off x="3153818" y="762749"/>
            <a:ext cx="524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每一步</a:t>
            </a:r>
            <a:r>
              <a:rPr lang="en-US" altLang="zh-CN" b="0" dirty="0"/>
              <a:t>V</a:t>
            </a:r>
            <a:r>
              <a:rPr lang="zh-CN" altLang="en-US" b="0" dirty="0"/>
              <a:t>值更新之后，基于贪婪的方法改变策略</a:t>
            </a:r>
            <a:endParaRPr lang="en-US" altLang="zh-CN" b="0" dirty="0"/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xmlns="" id="{B7A5011B-E686-BF40-8074-C92C4EA71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30810"/>
              </p:ext>
            </p:extLst>
          </p:nvPr>
        </p:nvGraphicFramePr>
        <p:xfrm>
          <a:off x="4494508" y="1344413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4DC3B0E8-7906-A84D-86B6-694CCCD1639A}"/>
              </a:ext>
            </a:extLst>
          </p:cNvPr>
          <p:cNvSpPr/>
          <p:nvPr/>
        </p:nvSpPr>
        <p:spPr>
          <a:xfrm>
            <a:off x="3978667" y="1358062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89585C74-568D-A044-BBA7-A18ED472061B}"/>
              </a:ext>
            </a:extLst>
          </p:cNvPr>
          <p:cNvSpPr/>
          <p:nvPr/>
        </p:nvSpPr>
        <p:spPr>
          <a:xfrm>
            <a:off x="4468860" y="100824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55" name="直角双向箭头 54">
            <a:extLst>
              <a:ext uri="{FF2B5EF4-FFF2-40B4-BE49-F238E27FC236}">
                <a16:creationId xmlns:a16="http://schemas.microsoft.com/office/drawing/2014/main" xmlns="" id="{713CE46B-D99C-DD45-B03E-EFA9693EECDC}"/>
              </a:ext>
            </a:extLst>
          </p:cNvPr>
          <p:cNvSpPr/>
          <p:nvPr/>
        </p:nvSpPr>
        <p:spPr bwMode="auto">
          <a:xfrm>
            <a:off x="5179300" y="1919371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左箭头 55">
            <a:extLst>
              <a:ext uri="{FF2B5EF4-FFF2-40B4-BE49-F238E27FC236}">
                <a16:creationId xmlns:a16="http://schemas.microsoft.com/office/drawing/2014/main" xmlns="" id="{84249967-1B0E-2644-8C32-90F8C2C5F77B}"/>
              </a:ext>
            </a:extLst>
          </p:cNvPr>
          <p:cNvSpPr/>
          <p:nvPr/>
        </p:nvSpPr>
        <p:spPr bwMode="auto">
          <a:xfrm>
            <a:off x="5129540" y="1445213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左箭头 56">
            <a:extLst>
              <a:ext uri="{FF2B5EF4-FFF2-40B4-BE49-F238E27FC236}">
                <a16:creationId xmlns:a16="http://schemas.microsoft.com/office/drawing/2014/main" xmlns="" id="{0BC96EA6-D35F-114B-B17A-DD7D2EE3DEF6}"/>
              </a:ext>
            </a:extLst>
          </p:cNvPr>
          <p:cNvSpPr/>
          <p:nvPr/>
        </p:nvSpPr>
        <p:spPr bwMode="auto">
          <a:xfrm rot="5400000">
            <a:off x="4600183" y="1968419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直角双向箭头 57">
            <a:extLst>
              <a:ext uri="{FF2B5EF4-FFF2-40B4-BE49-F238E27FC236}">
                <a16:creationId xmlns:a16="http://schemas.microsoft.com/office/drawing/2014/main" xmlns="" id="{939977D1-FC35-5648-A483-A672E60170F0}"/>
              </a:ext>
            </a:extLst>
          </p:cNvPr>
          <p:cNvSpPr/>
          <p:nvPr/>
        </p:nvSpPr>
        <p:spPr bwMode="auto">
          <a:xfrm rot="10800000">
            <a:off x="5673715" y="2451602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左箭头 58">
            <a:extLst>
              <a:ext uri="{FF2B5EF4-FFF2-40B4-BE49-F238E27FC236}">
                <a16:creationId xmlns:a16="http://schemas.microsoft.com/office/drawing/2014/main" xmlns="" id="{A757FD68-135C-3846-AAFB-FA7023D5412B}"/>
              </a:ext>
            </a:extLst>
          </p:cNvPr>
          <p:cNvSpPr/>
          <p:nvPr/>
        </p:nvSpPr>
        <p:spPr bwMode="auto">
          <a:xfrm rot="5400000">
            <a:off x="4600182" y="2511047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左箭头 59">
            <a:extLst>
              <a:ext uri="{FF2B5EF4-FFF2-40B4-BE49-F238E27FC236}">
                <a16:creationId xmlns:a16="http://schemas.microsoft.com/office/drawing/2014/main" xmlns="" id="{4B9E343D-6319-EE46-95D8-6F1CF84BDBD4}"/>
              </a:ext>
            </a:extLst>
          </p:cNvPr>
          <p:cNvSpPr/>
          <p:nvPr/>
        </p:nvSpPr>
        <p:spPr bwMode="auto">
          <a:xfrm>
            <a:off x="5682044" y="1445213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直角双向箭头 60">
            <a:extLst>
              <a:ext uri="{FF2B5EF4-FFF2-40B4-BE49-F238E27FC236}">
                <a16:creationId xmlns:a16="http://schemas.microsoft.com/office/drawing/2014/main" xmlns="" id="{87279632-D610-7B4C-B2D6-7E541E24D12A}"/>
              </a:ext>
            </a:extLst>
          </p:cNvPr>
          <p:cNvSpPr/>
          <p:nvPr/>
        </p:nvSpPr>
        <p:spPr bwMode="auto">
          <a:xfrm rot="16200000">
            <a:off x="6219454" y="1445213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直角双向箭头 61">
            <a:extLst>
              <a:ext uri="{FF2B5EF4-FFF2-40B4-BE49-F238E27FC236}">
                <a16:creationId xmlns:a16="http://schemas.microsoft.com/office/drawing/2014/main" xmlns="" id="{DB3E5DB3-72D8-174D-A945-D6A04F046FF0}"/>
              </a:ext>
            </a:extLst>
          </p:cNvPr>
          <p:cNvSpPr/>
          <p:nvPr/>
        </p:nvSpPr>
        <p:spPr bwMode="auto">
          <a:xfrm rot="16200000">
            <a:off x="5680279" y="1984693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直角双向箭头 62">
            <a:extLst>
              <a:ext uri="{FF2B5EF4-FFF2-40B4-BE49-F238E27FC236}">
                <a16:creationId xmlns:a16="http://schemas.microsoft.com/office/drawing/2014/main" xmlns="" id="{B4F9A3FF-CE63-0648-8F14-87161E3F44AB}"/>
              </a:ext>
            </a:extLst>
          </p:cNvPr>
          <p:cNvSpPr/>
          <p:nvPr/>
        </p:nvSpPr>
        <p:spPr bwMode="auto">
          <a:xfrm rot="5400000">
            <a:off x="4616736" y="3011291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直角双向箭头 63">
            <a:extLst>
              <a:ext uri="{FF2B5EF4-FFF2-40B4-BE49-F238E27FC236}">
                <a16:creationId xmlns:a16="http://schemas.microsoft.com/office/drawing/2014/main" xmlns="" id="{F6B873AA-18B3-3345-86F8-76D29E495543}"/>
              </a:ext>
            </a:extLst>
          </p:cNvPr>
          <p:cNvSpPr/>
          <p:nvPr/>
        </p:nvSpPr>
        <p:spPr bwMode="auto">
          <a:xfrm rot="5400000">
            <a:off x="5143537" y="2454158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左箭头 64">
            <a:extLst>
              <a:ext uri="{FF2B5EF4-FFF2-40B4-BE49-F238E27FC236}">
                <a16:creationId xmlns:a16="http://schemas.microsoft.com/office/drawing/2014/main" xmlns="" id="{4F068134-44E0-2048-9B13-AB7DAEBCD39D}"/>
              </a:ext>
            </a:extLst>
          </p:cNvPr>
          <p:cNvSpPr/>
          <p:nvPr/>
        </p:nvSpPr>
        <p:spPr bwMode="auto">
          <a:xfrm rot="16200000">
            <a:off x="6228825" y="2003515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左箭头 65">
            <a:extLst>
              <a:ext uri="{FF2B5EF4-FFF2-40B4-BE49-F238E27FC236}">
                <a16:creationId xmlns:a16="http://schemas.microsoft.com/office/drawing/2014/main" xmlns="" id="{EBE6D7C2-8DD7-F74E-A876-8E5405F862CE}"/>
              </a:ext>
            </a:extLst>
          </p:cNvPr>
          <p:cNvSpPr/>
          <p:nvPr/>
        </p:nvSpPr>
        <p:spPr bwMode="auto">
          <a:xfrm rot="16200000">
            <a:off x="6228824" y="2532349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左箭头 66">
            <a:extLst>
              <a:ext uri="{FF2B5EF4-FFF2-40B4-BE49-F238E27FC236}">
                <a16:creationId xmlns:a16="http://schemas.microsoft.com/office/drawing/2014/main" xmlns="" id="{A6C1BE1E-D19E-7847-A5F5-1F881ACE0035}"/>
              </a:ext>
            </a:extLst>
          </p:cNvPr>
          <p:cNvSpPr/>
          <p:nvPr/>
        </p:nvSpPr>
        <p:spPr bwMode="auto">
          <a:xfrm rot="10800000">
            <a:off x="5171023" y="3088222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左箭头 67">
            <a:extLst>
              <a:ext uri="{FF2B5EF4-FFF2-40B4-BE49-F238E27FC236}">
                <a16:creationId xmlns:a16="http://schemas.microsoft.com/office/drawing/2014/main" xmlns="" id="{1BDA60DC-7555-E84B-8619-92F5CDA40DE6}"/>
              </a:ext>
            </a:extLst>
          </p:cNvPr>
          <p:cNvSpPr/>
          <p:nvPr/>
        </p:nvSpPr>
        <p:spPr bwMode="auto">
          <a:xfrm rot="10800000">
            <a:off x="5686578" y="3088222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太阳 68">
            <a:extLst>
              <a:ext uri="{FF2B5EF4-FFF2-40B4-BE49-F238E27FC236}">
                <a16:creationId xmlns:a16="http://schemas.microsoft.com/office/drawing/2014/main" xmlns="" id="{2A83E5BE-A562-DC43-9E81-6F889C510745}"/>
              </a:ext>
            </a:extLst>
          </p:cNvPr>
          <p:cNvSpPr/>
          <p:nvPr/>
        </p:nvSpPr>
        <p:spPr bwMode="auto">
          <a:xfrm>
            <a:off x="6193160" y="2902377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太阳 69">
            <a:extLst>
              <a:ext uri="{FF2B5EF4-FFF2-40B4-BE49-F238E27FC236}">
                <a16:creationId xmlns:a16="http://schemas.microsoft.com/office/drawing/2014/main" xmlns="" id="{42B51D36-8258-2047-9746-023ACC0062F6}"/>
              </a:ext>
            </a:extLst>
          </p:cNvPr>
          <p:cNvSpPr/>
          <p:nvPr/>
        </p:nvSpPr>
        <p:spPr bwMode="auto">
          <a:xfrm>
            <a:off x="4585445" y="1404347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下箭头 70">
            <a:extLst>
              <a:ext uri="{FF2B5EF4-FFF2-40B4-BE49-F238E27FC236}">
                <a16:creationId xmlns:a16="http://schemas.microsoft.com/office/drawing/2014/main" xmlns="" id="{4ACAE6C0-F16D-DF4E-BA19-6EF10BBB99EC}"/>
              </a:ext>
            </a:extLst>
          </p:cNvPr>
          <p:cNvSpPr/>
          <p:nvPr/>
        </p:nvSpPr>
        <p:spPr bwMode="auto">
          <a:xfrm rot="10800000">
            <a:off x="5466263" y="3421175"/>
            <a:ext cx="215781" cy="327838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826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45" grpId="0" animBg="1"/>
      <p:bldP spid="46" grpId="0" animBg="1"/>
      <p:bldP spid="47" grpId="0" animBg="1"/>
      <p:bldP spid="4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24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 </a:t>
            </a:r>
            <a:r>
              <a:rPr lang="en-US" altLang="zh-CN" dirty="0"/>
              <a:t>–</a:t>
            </a:r>
            <a:r>
              <a:rPr lang="zh-CN" altLang="en-US" dirty="0"/>
              <a:t>策略迭代代码实现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xmlns="" id="{45C03858-C3F9-AF41-9681-091E35C69DEF}"/>
                  </a:ext>
                </a:extLst>
              </p14:cNvPr>
              <p14:cNvContentPartPr/>
              <p14:nvPr/>
            </p14:nvContentPartPr>
            <p14:xfrm>
              <a:off x="-371560" y="1416211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5C03858-C3F9-AF41-9681-091E35C69D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89560" y="1398211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 descr="图片包含 屏幕截图, 文字&#10;&#10;描述已自动生成">
            <a:extLst>
              <a:ext uri="{FF2B5EF4-FFF2-40B4-BE49-F238E27FC236}">
                <a16:creationId xmlns:a16="http://schemas.microsoft.com/office/drawing/2014/main" xmlns="" id="{CB7D4912-C137-7E4F-9FED-9D015D558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00" y="942757"/>
            <a:ext cx="5329755" cy="49724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C1D646C-B770-D548-A0AB-22AC369FBBC3}"/>
              </a:ext>
            </a:extLst>
          </p:cNvPr>
          <p:cNvSpPr/>
          <p:nvPr/>
        </p:nvSpPr>
        <p:spPr bwMode="auto">
          <a:xfrm>
            <a:off x="611560" y="1196752"/>
            <a:ext cx="5112568" cy="10801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2EF8207-120F-2E40-AD36-8B0D051BF0F4}"/>
              </a:ext>
            </a:extLst>
          </p:cNvPr>
          <p:cNvSpPr/>
          <p:nvPr/>
        </p:nvSpPr>
        <p:spPr bwMode="auto">
          <a:xfrm>
            <a:off x="755576" y="2651851"/>
            <a:ext cx="4466928" cy="61010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1F2EBB21-A138-2C4F-8051-0E83E2153602}"/>
              </a:ext>
            </a:extLst>
          </p:cNvPr>
          <p:cNvSpPr/>
          <p:nvPr/>
        </p:nvSpPr>
        <p:spPr bwMode="auto">
          <a:xfrm>
            <a:off x="934380" y="3590347"/>
            <a:ext cx="4466928" cy="19268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0FE77388-B414-1147-9B86-45730AC3C192}"/>
              </a:ext>
            </a:extLst>
          </p:cNvPr>
          <p:cNvSpPr txBox="1"/>
          <p:nvPr/>
        </p:nvSpPr>
        <p:spPr>
          <a:xfrm>
            <a:off x="6156176" y="2495236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对给定的策略进行评估，得到对应的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E77E5EA4-E124-B241-87C0-3C75F0C703A1}"/>
              </a:ext>
            </a:extLst>
          </p:cNvPr>
          <p:cNvSpPr txBox="1"/>
          <p:nvPr/>
        </p:nvSpPr>
        <p:spPr>
          <a:xfrm>
            <a:off x="6121388" y="4005064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根据策略对应的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值，在每个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上查询是否有更好的动作，有的话更新策略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3FD6680B-E91D-FA4C-864D-1E1D6F4E9BD8}"/>
              </a:ext>
            </a:extLst>
          </p:cNvPr>
          <p:cNvSpPr txBox="1"/>
          <p:nvPr/>
        </p:nvSpPr>
        <p:spPr>
          <a:xfrm>
            <a:off x="6121388" y="1196752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对给定的状态进行评估，得到每个动作对应的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1102302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25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 </a:t>
            </a:r>
            <a:r>
              <a:rPr lang="en-US" altLang="zh-CN" dirty="0"/>
              <a:t>–</a:t>
            </a:r>
            <a:r>
              <a:rPr lang="zh-CN" altLang="en-US" dirty="0"/>
              <a:t>价值迭代</a:t>
            </a:r>
            <a:endParaRPr lang="en-US" altLang="zh-CN" dirty="0"/>
          </a:p>
        </p:txBody>
      </p:sp>
      <p:pic>
        <p:nvPicPr>
          <p:cNvPr id="20" name="图片 19" descr="图片包含 物体&#10;&#10;描述已自动生成">
            <a:extLst>
              <a:ext uri="{FF2B5EF4-FFF2-40B4-BE49-F238E27FC236}">
                <a16:creationId xmlns:a16="http://schemas.microsoft.com/office/drawing/2014/main" xmlns="" id="{0A8FA86D-2E62-5740-B96A-7D9F862A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80728"/>
            <a:ext cx="6095197" cy="216218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B227FA41-1934-B042-94DD-A39B138ABE84}"/>
              </a:ext>
            </a:extLst>
          </p:cNvPr>
          <p:cNvSpPr/>
          <p:nvPr/>
        </p:nvSpPr>
        <p:spPr>
          <a:xfrm>
            <a:off x="738370" y="5445224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策略</a:t>
            </a:r>
            <a:r>
              <a:rPr lang="en-US" altLang="zh-CN" b="0" dirty="0"/>
              <a:t>-&gt;</a:t>
            </a:r>
            <a:r>
              <a:rPr lang="zh-CN" altLang="en-US" b="0" dirty="0"/>
              <a:t>价值</a:t>
            </a:r>
            <a:r>
              <a:rPr lang="en-US" altLang="zh-CN" b="0" dirty="0"/>
              <a:t>-&gt;</a:t>
            </a:r>
            <a:r>
              <a:rPr lang="zh-CN" altLang="en-US" b="0" dirty="0"/>
              <a:t>新策略</a:t>
            </a:r>
            <a:r>
              <a:rPr lang="en-US" altLang="zh-CN" b="0" dirty="0"/>
              <a:t>-&gt;…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可以直接基于价值进行迭代么？</a:t>
            </a:r>
            <a:endParaRPr lang="en-US" altLang="zh-CN" b="0" dirty="0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xmlns="" id="{0ED9F4EC-ABE0-C645-8DFB-7414A3BE3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502380"/>
              </p:ext>
            </p:extLst>
          </p:nvPr>
        </p:nvGraphicFramePr>
        <p:xfrm>
          <a:off x="1052513" y="3392582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27" name="太阳 26">
            <a:extLst>
              <a:ext uri="{FF2B5EF4-FFF2-40B4-BE49-F238E27FC236}">
                <a16:creationId xmlns:a16="http://schemas.microsoft.com/office/drawing/2014/main" xmlns="" id="{FE804C49-9FAE-CE42-B8A2-D7A5FFD9C601}"/>
              </a:ext>
            </a:extLst>
          </p:cNvPr>
          <p:cNvSpPr/>
          <p:nvPr/>
        </p:nvSpPr>
        <p:spPr bwMode="auto">
          <a:xfrm>
            <a:off x="2732361" y="4947991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太阳 27">
            <a:extLst>
              <a:ext uri="{FF2B5EF4-FFF2-40B4-BE49-F238E27FC236}">
                <a16:creationId xmlns:a16="http://schemas.microsoft.com/office/drawing/2014/main" xmlns="" id="{11289E4E-EB87-AA4B-94A9-5216A771E911}"/>
              </a:ext>
            </a:extLst>
          </p:cNvPr>
          <p:cNvSpPr/>
          <p:nvPr/>
        </p:nvSpPr>
        <p:spPr bwMode="auto">
          <a:xfrm>
            <a:off x="1124646" y="3449961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十字箭头 28">
            <a:extLst>
              <a:ext uri="{FF2B5EF4-FFF2-40B4-BE49-F238E27FC236}">
                <a16:creationId xmlns:a16="http://schemas.microsoft.com/office/drawing/2014/main" xmlns="" id="{2193697B-D297-9D4B-BDAD-D2581EE431D0}"/>
              </a:ext>
            </a:extLst>
          </p:cNvPr>
          <p:cNvSpPr/>
          <p:nvPr/>
        </p:nvSpPr>
        <p:spPr bwMode="auto">
          <a:xfrm>
            <a:off x="1664923" y="4450504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xmlns="" id="{1C2FDAAD-3C50-304F-B6F2-1F7F789B7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3633"/>
              </p:ext>
            </p:extLst>
          </p:nvPr>
        </p:nvGraphicFramePr>
        <p:xfrm>
          <a:off x="4721027" y="3368899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-1.7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-2.8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-2.2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-2.8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宋体"/>
                          <a:cs typeface="+mn-cs"/>
                        </a:rPr>
                        <a:t>-2.6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31" name="太阳 30">
            <a:extLst>
              <a:ext uri="{FF2B5EF4-FFF2-40B4-BE49-F238E27FC236}">
                <a16:creationId xmlns:a16="http://schemas.microsoft.com/office/drawing/2014/main" xmlns="" id="{999461DA-B836-3C4D-8AA1-56692C539F7F}"/>
              </a:ext>
            </a:extLst>
          </p:cNvPr>
          <p:cNvSpPr/>
          <p:nvPr/>
        </p:nvSpPr>
        <p:spPr bwMode="auto">
          <a:xfrm>
            <a:off x="6400875" y="4924308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太阳 31">
            <a:extLst>
              <a:ext uri="{FF2B5EF4-FFF2-40B4-BE49-F238E27FC236}">
                <a16:creationId xmlns:a16="http://schemas.microsoft.com/office/drawing/2014/main" xmlns="" id="{1AEB58D4-17DA-4A4F-85C7-99131853BD53}"/>
              </a:ext>
            </a:extLst>
          </p:cNvPr>
          <p:cNvSpPr/>
          <p:nvPr/>
        </p:nvSpPr>
        <p:spPr bwMode="auto">
          <a:xfrm>
            <a:off x="4793160" y="3426278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十字箭头 32">
            <a:extLst>
              <a:ext uri="{FF2B5EF4-FFF2-40B4-BE49-F238E27FC236}">
                <a16:creationId xmlns:a16="http://schemas.microsoft.com/office/drawing/2014/main" xmlns="" id="{43A40D7A-59C1-E448-B305-4F3D3B173939}"/>
              </a:ext>
            </a:extLst>
          </p:cNvPr>
          <p:cNvSpPr/>
          <p:nvPr/>
        </p:nvSpPr>
        <p:spPr bwMode="auto">
          <a:xfrm>
            <a:off x="5333437" y="4426821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下箭头 33">
            <a:extLst>
              <a:ext uri="{FF2B5EF4-FFF2-40B4-BE49-F238E27FC236}">
                <a16:creationId xmlns:a16="http://schemas.microsoft.com/office/drawing/2014/main" xmlns="" id="{3BFBC5D7-CC0B-FF49-BE27-26252CB68DA0}"/>
              </a:ext>
            </a:extLst>
          </p:cNvPr>
          <p:cNvSpPr/>
          <p:nvPr/>
        </p:nvSpPr>
        <p:spPr bwMode="auto">
          <a:xfrm rot="16200000">
            <a:off x="3702122" y="4038671"/>
            <a:ext cx="215781" cy="411833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3443373A-5944-094C-AD2D-0B12B1C5EF61}"/>
              </a:ext>
            </a:extLst>
          </p:cNvPr>
          <p:cNvSpPr/>
          <p:nvPr/>
        </p:nvSpPr>
        <p:spPr>
          <a:xfrm>
            <a:off x="445250" y="3391384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A246CD2E-BE2B-964A-A40A-91B489278A8A}"/>
              </a:ext>
            </a:extLst>
          </p:cNvPr>
          <p:cNvSpPr/>
          <p:nvPr/>
        </p:nvSpPr>
        <p:spPr>
          <a:xfrm>
            <a:off x="999717" y="2998369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B47C3242-23FC-1343-BE84-A3EB79C55AD5}"/>
              </a:ext>
            </a:extLst>
          </p:cNvPr>
          <p:cNvSpPr/>
          <p:nvPr/>
        </p:nvSpPr>
        <p:spPr>
          <a:xfrm>
            <a:off x="4158536" y="3397875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7B49FB6-7914-8F45-A195-D92F318413AA}"/>
              </a:ext>
            </a:extLst>
          </p:cNvPr>
          <p:cNvSpPr/>
          <p:nvPr/>
        </p:nvSpPr>
        <p:spPr>
          <a:xfrm>
            <a:off x="4713003" y="300486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407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B8275F4-E36A-5647-BD0C-9E2E70F9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9723"/>
            <a:ext cx="6125285" cy="5661248"/>
          </a:xfrm>
          <a:prstGeom prst="rect">
            <a:avLst/>
          </a:prstGeom>
        </p:spPr>
      </p:pic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26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 </a:t>
            </a:r>
            <a:r>
              <a:rPr lang="en-US" altLang="zh-CN" dirty="0"/>
              <a:t>–</a:t>
            </a:r>
            <a:r>
              <a:rPr lang="zh-CN" altLang="en-US" dirty="0"/>
              <a:t>价值迭代代码实现</a:t>
            </a:r>
            <a:endParaRPr lang="en-US" altLang="zh-CN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60DE054E-1839-B241-BD51-7CEF239571DF}"/>
              </a:ext>
            </a:extLst>
          </p:cNvPr>
          <p:cNvSpPr/>
          <p:nvPr/>
        </p:nvSpPr>
        <p:spPr bwMode="auto">
          <a:xfrm>
            <a:off x="755576" y="1139710"/>
            <a:ext cx="5688632" cy="10801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6B3FF55-11B3-B247-9159-787288B5FFC9}"/>
              </a:ext>
            </a:extLst>
          </p:cNvPr>
          <p:cNvSpPr/>
          <p:nvPr/>
        </p:nvSpPr>
        <p:spPr bwMode="auto">
          <a:xfrm>
            <a:off x="768234" y="2385728"/>
            <a:ext cx="4466928" cy="23394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BBD03B6E-7E9E-1146-8136-2050578C726F}"/>
              </a:ext>
            </a:extLst>
          </p:cNvPr>
          <p:cNvSpPr/>
          <p:nvPr/>
        </p:nvSpPr>
        <p:spPr bwMode="auto">
          <a:xfrm>
            <a:off x="755576" y="4823720"/>
            <a:ext cx="4683228" cy="152254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71AA8919-3E8D-DD4B-9677-248FF7776BD6}"/>
              </a:ext>
            </a:extLst>
          </p:cNvPr>
          <p:cNvSpPr txBox="1"/>
          <p:nvPr/>
        </p:nvSpPr>
        <p:spPr>
          <a:xfrm>
            <a:off x="6777372" y="2438194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对给定的每个状态，进行价值的迭代，不断得到对应的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值，中间不再更新策略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EAB01FC7-DE61-A345-8E22-750C4BA5FDBE}"/>
              </a:ext>
            </a:extLst>
          </p:cNvPr>
          <p:cNvSpPr txBox="1"/>
          <p:nvPr/>
        </p:nvSpPr>
        <p:spPr>
          <a:xfrm>
            <a:off x="6777372" y="4725144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根据最优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值，在每个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上最好的动作，得到最佳策略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A8048D77-AB53-9343-838C-BC7F4C59520F}"/>
              </a:ext>
            </a:extLst>
          </p:cNvPr>
          <p:cNvSpPr txBox="1"/>
          <p:nvPr/>
        </p:nvSpPr>
        <p:spPr>
          <a:xfrm>
            <a:off x="6742584" y="1139710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对给定的状态进行评估，得到每个动作对应的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3605041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27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格子世界 </a:t>
            </a:r>
            <a:r>
              <a:rPr lang="en-US" altLang="zh-CN" dirty="0"/>
              <a:t>–</a:t>
            </a:r>
            <a:r>
              <a:rPr lang="zh-CN" altLang="en-US" dirty="0"/>
              <a:t> 简单回顾</a:t>
            </a:r>
            <a:endParaRPr lang="en-US" altLang="zh-CN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A8048D77-AB53-9343-838C-BC7F4C59520F}"/>
              </a:ext>
            </a:extLst>
          </p:cNvPr>
          <p:cNvSpPr txBox="1"/>
          <p:nvPr/>
        </p:nvSpPr>
        <p:spPr>
          <a:xfrm>
            <a:off x="3339516" y="1443841"/>
            <a:ext cx="5192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对于一个新环境：</a:t>
            </a:r>
            <a:r>
              <a:rPr kumimoji="1" lang="en-US" altLang="zh-CN" dirty="0"/>
              <a:t>MDP</a:t>
            </a:r>
            <a:r>
              <a:rPr kumimoji="1" lang="zh-CN" altLang="en-US" dirty="0"/>
              <a:t>中的状态、动作和奖励分别是什么？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策略：状态到动作的映射，给定一个状态我们要做什么动作；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价值：状态到回报的映射，给定一个状态它带来的回报是多少；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策略与价值的关系：价值可以用来指导改进策略，策略的好坏可以用价值来评估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格子世界的</a:t>
            </a:r>
            <a:r>
              <a:rPr kumimoji="1" lang="en-US" altLang="zh-CN" dirty="0"/>
              <a:t>MDP</a:t>
            </a:r>
            <a:r>
              <a:rPr kumimoji="1" lang="zh-CN" altLang="en-US" dirty="0"/>
              <a:t>是已知的，如果</a:t>
            </a:r>
            <a:r>
              <a:rPr kumimoji="1" lang="en-US" altLang="zh-CN" dirty="0"/>
              <a:t>MDP</a:t>
            </a:r>
            <a:r>
              <a:rPr kumimoji="1" lang="zh-CN" altLang="en-US" dirty="0"/>
              <a:t>是未知的，怎么办？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xmlns="" id="{116E7C4F-7273-9047-A7AF-6B8859C8D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09100"/>
              </p:ext>
            </p:extLst>
          </p:nvPr>
        </p:nvGraphicFramePr>
        <p:xfrm>
          <a:off x="755576" y="1324506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13" name="太阳 12">
            <a:extLst>
              <a:ext uri="{FF2B5EF4-FFF2-40B4-BE49-F238E27FC236}">
                <a16:creationId xmlns:a16="http://schemas.microsoft.com/office/drawing/2014/main" xmlns="" id="{7537001E-CB3B-A243-85E3-1288118C983D}"/>
              </a:ext>
            </a:extLst>
          </p:cNvPr>
          <p:cNvSpPr/>
          <p:nvPr/>
        </p:nvSpPr>
        <p:spPr bwMode="auto">
          <a:xfrm>
            <a:off x="2435424" y="2879915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CFE4D24-634D-C047-943C-5D6C4EF59CDA}"/>
              </a:ext>
            </a:extLst>
          </p:cNvPr>
          <p:cNvSpPr/>
          <p:nvPr/>
        </p:nvSpPr>
        <p:spPr>
          <a:xfrm>
            <a:off x="702782" y="95397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FD8897E-2DB6-004E-9550-9C1C28C3503B}"/>
              </a:ext>
            </a:extLst>
          </p:cNvPr>
          <p:cNvSpPr/>
          <p:nvPr/>
        </p:nvSpPr>
        <p:spPr>
          <a:xfrm>
            <a:off x="216024" y="1334590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16" name="太阳 15">
            <a:extLst>
              <a:ext uri="{FF2B5EF4-FFF2-40B4-BE49-F238E27FC236}">
                <a16:creationId xmlns:a16="http://schemas.microsoft.com/office/drawing/2014/main" xmlns="" id="{C6C90333-D9B2-1543-93FE-AE624EA475AC}"/>
              </a:ext>
            </a:extLst>
          </p:cNvPr>
          <p:cNvSpPr/>
          <p:nvPr/>
        </p:nvSpPr>
        <p:spPr bwMode="auto">
          <a:xfrm>
            <a:off x="827709" y="1381885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xmlns="" id="{A49D8BC9-45ED-424D-9ADA-CA707EB1C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164672"/>
              </p:ext>
            </p:extLst>
          </p:nvPr>
        </p:nvGraphicFramePr>
        <p:xfrm>
          <a:off x="776963" y="3940964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  <a:cs typeface="+mn-cs"/>
                      </a:endParaRPr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F8AC95B-B7FF-AC49-A29B-C2DEFA7A3626}"/>
              </a:ext>
            </a:extLst>
          </p:cNvPr>
          <p:cNvSpPr/>
          <p:nvPr/>
        </p:nvSpPr>
        <p:spPr>
          <a:xfrm>
            <a:off x="261122" y="3954613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F56EC486-45D1-0E45-8515-21EE43D4CFB0}"/>
              </a:ext>
            </a:extLst>
          </p:cNvPr>
          <p:cNvSpPr/>
          <p:nvPr/>
        </p:nvSpPr>
        <p:spPr>
          <a:xfrm>
            <a:off x="751315" y="3604797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20" name="直角双向箭头 19">
            <a:extLst>
              <a:ext uri="{FF2B5EF4-FFF2-40B4-BE49-F238E27FC236}">
                <a16:creationId xmlns:a16="http://schemas.microsoft.com/office/drawing/2014/main" xmlns="" id="{7C0A9F21-D2E9-2E4E-A0C8-2B90D090AE39}"/>
              </a:ext>
            </a:extLst>
          </p:cNvPr>
          <p:cNvSpPr/>
          <p:nvPr/>
        </p:nvSpPr>
        <p:spPr bwMode="auto">
          <a:xfrm>
            <a:off x="1461755" y="4515922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左箭头 20">
            <a:extLst>
              <a:ext uri="{FF2B5EF4-FFF2-40B4-BE49-F238E27FC236}">
                <a16:creationId xmlns:a16="http://schemas.microsoft.com/office/drawing/2014/main" xmlns="" id="{EEBA1A03-8CCD-554F-9FC3-4E1381DC396F}"/>
              </a:ext>
            </a:extLst>
          </p:cNvPr>
          <p:cNvSpPr/>
          <p:nvPr/>
        </p:nvSpPr>
        <p:spPr bwMode="auto">
          <a:xfrm>
            <a:off x="1411995" y="4041764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箭头 24">
            <a:extLst>
              <a:ext uri="{FF2B5EF4-FFF2-40B4-BE49-F238E27FC236}">
                <a16:creationId xmlns:a16="http://schemas.microsoft.com/office/drawing/2014/main" xmlns="" id="{EC89E32B-5442-0D4E-9C27-B43342A6639E}"/>
              </a:ext>
            </a:extLst>
          </p:cNvPr>
          <p:cNvSpPr/>
          <p:nvPr/>
        </p:nvSpPr>
        <p:spPr bwMode="auto">
          <a:xfrm rot="5400000">
            <a:off x="882638" y="4564970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直角双向箭头 25">
            <a:extLst>
              <a:ext uri="{FF2B5EF4-FFF2-40B4-BE49-F238E27FC236}">
                <a16:creationId xmlns:a16="http://schemas.microsoft.com/office/drawing/2014/main" xmlns="" id="{ECF953B2-86B3-2F42-A3A0-37FC8A7A664E}"/>
              </a:ext>
            </a:extLst>
          </p:cNvPr>
          <p:cNvSpPr/>
          <p:nvPr/>
        </p:nvSpPr>
        <p:spPr bwMode="auto">
          <a:xfrm rot="10800000">
            <a:off x="1956170" y="5048153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左箭头 26">
            <a:extLst>
              <a:ext uri="{FF2B5EF4-FFF2-40B4-BE49-F238E27FC236}">
                <a16:creationId xmlns:a16="http://schemas.microsoft.com/office/drawing/2014/main" xmlns="" id="{5982FEB6-8E42-B643-84C2-2CF202665C91}"/>
              </a:ext>
            </a:extLst>
          </p:cNvPr>
          <p:cNvSpPr/>
          <p:nvPr/>
        </p:nvSpPr>
        <p:spPr bwMode="auto">
          <a:xfrm rot="5400000">
            <a:off x="882637" y="5107598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左箭头 27">
            <a:extLst>
              <a:ext uri="{FF2B5EF4-FFF2-40B4-BE49-F238E27FC236}">
                <a16:creationId xmlns:a16="http://schemas.microsoft.com/office/drawing/2014/main" xmlns="" id="{FA0038FD-27DF-814F-B2F2-EE8FDD706063}"/>
              </a:ext>
            </a:extLst>
          </p:cNvPr>
          <p:cNvSpPr/>
          <p:nvPr/>
        </p:nvSpPr>
        <p:spPr bwMode="auto">
          <a:xfrm>
            <a:off x="1964499" y="4041764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直角双向箭头 28">
            <a:extLst>
              <a:ext uri="{FF2B5EF4-FFF2-40B4-BE49-F238E27FC236}">
                <a16:creationId xmlns:a16="http://schemas.microsoft.com/office/drawing/2014/main" xmlns="" id="{A0D9682F-0287-AA4F-9179-D5F14ED7DD54}"/>
              </a:ext>
            </a:extLst>
          </p:cNvPr>
          <p:cNvSpPr/>
          <p:nvPr/>
        </p:nvSpPr>
        <p:spPr bwMode="auto">
          <a:xfrm rot="16200000">
            <a:off x="2501909" y="4041764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直角双向箭头 29">
            <a:extLst>
              <a:ext uri="{FF2B5EF4-FFF2-40B4-BE49-F238E27FC236}">
                <a16:creationId xmlns:a16="http://schemas.microsoft.com/office/drawing/2014/main" xmlns="" id="{E8EA87E7-36F2-CB43-939A-F2E5F54BDF9D}"/>
              </a:ext>
            </a:extLst>
          </p:cNvPr>
          <p:cNvSpPr/>
          <p:nvPr/>
        </p:nvSpPr>
        <p:spPr bwMode="auto">
          <a:xfrm rot="16200000">
            <a:off x="1962734" y="4581244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直角双向箭头 30">
            <a:extLst>
              <a:ext uri="{FF2B5EF4-FFF2-40B4-BE49-F238E27FC236}">
                <a16:creationId xmlns:a16="http://schemas.microsoft.com/office/drawing/2014/main" xmlns="" id="{41C71E3E-2F77-514D-A961-DCE70B5E11F2}"/>
              </a:ext>
            </a:extLst>
          </p:cNvPr>
          <p:cNvSpPr/>
          <p:nvPr/>
        </p:nvSpPr>
        <p:spPr bwMode="auto">
          <a:xfrm rot="5400000">
            <a:off x="899191" y="5607842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直角双向箭头 31">
            <a:extLst>
              <a:ext uri="{FF2B5EF4-FFF2-40B4-BE49-F238E27FC236}">
                <a16:creationId xmlns:a16="http://schemas.microsoft.com/office/drawing/2014/main" xmlns="" id="{31497C27-CA6E-2144-819C-21FE7A268849}"/>
              </a:ext>
            </a:extLst>
          </p:cNvPr>
          <p:cNvSpPr/>
          <p:nvPr/>
        </p:nvSpPr>
        <p:spPr bwMode="auto">
          <a:xfrm rot="5400000">
            <a:off x="1425992" y="5050709"/>
            <a:ext cx="249154" cy="254266"/>
          </a:xfrm>
          <a:prstGeom prst="leftUpArrow">
            <a:avLst>
              <a:gd name="adj1" fmla="val 19742"/>
              <a:gd name="adj2" fmla="val 25000"/>
              <a:gd name="adj3" fmla="val 25000"/>
            </a:avLst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左箭头 32">
            <a:extLst>
              <a:ext uri="{FF2B5EF4-FFF2-40B4-BE49-F238E27FC236}">
                <a16:creationId xmlns:a16="http://schemas.microsoft.com/office/drawing/2014/main" xmlns="" id="{132CE264-5249-7D4D-8A40-FFBBFF46E702}"/>
              </a:ext>
            </a:extLst>
          </p:cNvPr>
          <p:cNvSpPr/>
          <p:nvPr/>
        </p:nvSpPr>
        <p:spPr bwMode="auto">
          <a:xfrm rot="16200000">
            <a:off x="2511280" y="4600066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左箭头 33">
            <a:extLst>
              <a:ext uri="{FF2B5EF4-FFF2-40B4-BE49-F238E27FC236}">
                <a16:creationId xmlns:a16="http://schemas.microsoft.com/office/drawing/2014/main" xmlns="" id="{93F160CD-DDF3-574A-B67D-0CDFB6AA9944}"/>
              </a:ext>
            </a:extLst>
          </p:cNvPr>
          <p:cNvSpPr/>
          <p:nvPr/>
        </p:nvSpPr>
        <p:spPr bwMode="auto">
          <a:xfrm rot="16200000">
            <a:off x="2511279" y="5128900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左箭头 34">
            <a:extLst>
              <a:ext uri="{FF2B5EF4-FFF2-40B4-BE49-F238E27FC236}">
                <a16:creationId xmlns:a16="http://schemas.microsoft.com/office/drawing/2014/main" xmlns="" id="{CAA14905-C4AD-B542-8B30-378EF59F0F09}"/>
              </a:ext>
            </a:extLst>
          </p:cNvPr>
          <p:cNvSpPr/>
          <p:nvPr/>
        </p:nvSpPr>
        <p:spPr bwMode="auto">
          <a:xfrm rot="10800000">
            <a:off x="1453478" y="5684773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左箭头 35">
            <a:extLst>
              <a:ext uri="{FF2B5EF4-FFF2-40B4-BE49-F238E27FC236}">
                <a16:creationId xmlns:a16="http://schemas.microsoft.com/office/drawing/2014/main" xmlns="" id="{683DD78D-7642-3F45-9701-2135A06B5502}"/>
              </a:ext>
            </a:extLst>
          </p:cNvPr>
          <p:cNvSpPr/>
          <p:nvPr/>
        </p:nvSpPr>
        <p:spPr bwMode="auto">
          <a:xfrm rot="10800000">
            <a:off x="1969033" y="5684773"/>
            <a:ext cx="265707" cy="151220"/>
          </a:xfrm>
          <a:prstGeom prst="lef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太阳 36">
            <a:extLst>
              <a:ext uri="{FF2B5EF4-FFF2-40B4-BE49-F238E27FC236}">
                <a16:creationId xmlns:a16="http://schemas.microsoft.com/office/drawing/2014/main" xmlns="" id="{24DA6862-B7BB-0941-ADC1-78F53E5DA965}"/>
              </a:ext>
            </a:extLst>
          </p:cNvPr>
          <p:cNvSpPr/>
          <p:nvPr/>
        </p:nvSpPr>
        <p:spPr bwMode="auto">
          <a:xfrm>
            <a:off x="2475615" y="5498928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太阳 37">
            <a:extLst>
              <a:ext uri="{FF2B5EF4-FFF2-40B4-BE49-F238E27FC236}">
                <a16:creationId xmlns:a16="http://schemas.microsoft.com/office/drawing/2014/main" xmlns="" id="{DB87D154-EBAA-D949-909E-864DA1FFFD9E}"/>
              </a:ext>
            </a:extLst>
          </p:cNvPr>
          <p:cNvSpPr/>
          <p:nvPr/>
        </p:nvSpPr>
        <p:spPr bwMode="auto">
          <a:xfrm>
            <a:off x="867900" y="4000898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79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xmlns="" id="{49AF7D84-453D-DA45-A066-2B35435D7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330200"/>
            <a:ext cx="79311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>
                <a:ea typeface="Arial Unicode MS" panose="020B0604020202020204" pitchFamily="34" charset="-128"/>
              </a:rPr>
              <a:t>内容安排</a:t>
            </a:r>
            <a:endParaRPr lang="en-US" altLang="zh-CN" sz="3200">
              <a:ea typeface="Arial Unicode MS" panose="020B0604020202020204" pitchFamily="34" charset="-128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xmlns="" id="{FCA5D17E-7B0F-A447-A501-B13F8E435611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980728"/>
            <a:ext cx="762000" cy="665163"/>
            <a:chOff x="0" y="0"/>
            <a:chExt cx="1549" cy="1351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xmlns="" id="{B6ACCEC1-9B9C-BF4D-AC63-B91741B03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xmlns="" id="{284FDBD6-5047-1443-BF16-CD7A2D1D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xmlns="" id="{0EBCA74F-C890-7547-98EC-AE6B764E8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xmlns="" id="{4C2F43AC-70EE-104D-8A13-B340F56EA7BA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1971328"/>
            <a:ext cx="762000" cy="665163"/>
            <a:chOff x="0" y="0"/>
            <a:chExt cx="1549" cy="1351"/>
          </a:xfrm>
        </p:grpSpPr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xmlns="" id="{BEB25EF0-A49A-AE4C-B038-9BE1F540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1" name="AutoShape 10">
              <a:extLst>
                <a:ext uri="{FF2B5EF4-FFF2-40B4-BE49-F238E27FC236}">
                  <a16:creationId xmlns:a16="http://schemas.microsoft.com/office/drawing/2014/main" xmlns="" id="{BD581FE1-4750-EE4B-A0F5-1AE194439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2" name="AutoShape 11">
              <a:extLst>
                <a:ext uri="{FF2B5EF4-FFF2-40B4-BE49-F238E27FC236}">
                  <a16:creationId xmlns:a16="http://schemas.microsoft.com/office/drawing/2014/main" xmlns="" id="{85884C43-CA5E-3640-9D5D-7E2856D56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23" name="Line 16">
            <a:extLst>
              <a:ext uri="{FF2B5EF4-FFF2-40B4-BE49-F238E27FC236}">
                <a16:creationId xmlns:a16="http://schemas.microsoft.com/office/drawing/2014/main" xmlns="" id="{736F14E9-1364-C147-A3B4-72B1F4CED5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16284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7">
            <a:extLst>
              <a:ext uri="{FF2B5EF4-FFF2-40B4-BE49-F238E27FC236}">
                <a16:creationId xmlns:a16="http://schemas.microsoft.com/office/drawing/2014/main" xmlns="" id="{6452AEF4-B3A8-6445-A5AF-6BF0E3881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2081" y="2636491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xmlns="" id="{B68D0F37-693F-C545-B877-B8A3FDC76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493" y="1099791"/>
            <a:ext cx="61944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强化学习基础</a:t>
            </a: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xmlns="" id="{397F8BFD-12A9-3F48-9292-041DA8FC6F7B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2923828"/>
            <a:ext cx="762000" cy="665163"/>
            <a:chOff x="0" y="0"/>
            <a:chExt cx="1549" cy="1351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xmlns="" id="{709A76D6-2022-2741-B544-7BD5CCEB3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xmlns="" id="{92199B1A-9252-AD4D-A238-EA466FD76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xmlns="" id="{7BC3EFD9-9E1C-FF4C-B283-CA5C8D3BB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Line 16">
            <a:extLst>
              <a:ext uri="{FF2B5EF4-FFF2-40B4-BE49-F238E27FC236}">
                <a16:creationId xmlns:a16="http://schemas.microsoft.com/office/drawing/2014/main" xmlns="" id="{C694D2FB-A1B6-B440-8891-47A3E155F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35715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xmlns="" id="{6F81B4B4-D511-3E43-9F3F-6240CC747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918" y="2063403"/>
            <a:ext cx="64103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强化学习实例：格子世界</a:t>
            </a: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xmlns="" id="{D3E6A6F4-C265-FA4A-81BE-8CFE7B8A9897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3922366"/>
            <a:ext cx="762000" cy="665162"/>
            <a:chOff x="0" y="0"/>
            <a:chExt cx="1549" cy="1351"/>
          </a:xfrm>
        </p:grpSpPr>
        <p:sp>
          <p:nvSpPr>
            <p:cNvPr id="33" name="AutoShape 9">
              <a:extLst>
                <a:ext uri="{FF2B5EF4-FFF2-40B4-BE49-F238E27FC236}">
                  <a16:creationId xmlns:a16="http://schemas.microsoft.com/office/drawing/2014/main" xmlns="" id="{6CE9184B-F5D8-2C4C-8A77-88644ECD0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4" name="AutoShape 10">
              <a:extLst>
                <a:ext uri="{FF2B5EF4-FFF2-40B4-BE49-F238E27FC236}">
                  <a16:creationId xmlns:a16="http://schemas.microsoft.com/office/drawing/2014/main" xmlns="" id="{2D9994C4-478B-984D-9D81-B8D80BB17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5" name="AutoShape 11">
              <a:extLst>
                <a:ext uri="{FF2B5EF4-FFF2-40B4-BE49-F238E27FC236}">
                  <a16:creationId xmlns:a16="http://schemas.microsoft.com/office/drawing/2014/main" xmlns="" id="{CCCB6C1B-77A3-D74D-8300-3D1F9A4A2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6" name="Line 17">
            <a:extLst>
              <a:ext uri="{FF2B5EF4-FFF2-40B4-BE49-F238E27FC236}">
                <a16:creationId xmlns:a16="http://schemas.microsoft.com/office/drawing/2014/main" xmlns="" id="{5DAAFF3D-FD11-254B-97B1-5148EEF42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4587528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xmlns="" id="{853140DC-2C90-794C-B935-C406DB578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081" y="4003328"/>
            <a:ext cx="6030912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FF00"/>
              </a:buClr>
              <a:buSzPct val="70000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深度强化学习实例：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环境与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endParaRPr lang="zh-CN" altLang="en-US" dirty="0">
              <a:solidFill>
                <a:srgbClr val="B2B2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3">
            <a:extLst>
              <a:ext uri="{FF2B5EF4-FFF2-40B4-BE49-F238E27FC236}">
                <a16:creationId xmlns:a16="http://schemas.microsoft.com/office/drawing/2014/main" xmlns="" id="{CBE0EDF5-3E5A-9644-ADAA-43E7ED3ED210}"/>
              </a:ext>
            </a:extLst>
          </p:cNvPr>
          <p:cNvGrpSpPr>
            <a:grpSpLocks/>
          </p:cNvGrpSpPr>
          <p:nvPr/>
        </p:nvGrpSpPr>
        <p:grpSpPr bwMode="auto">
          <a:xfrm>
            <a:off x="685156" y="4833591"/>
            <a:ext cx="762000" cy="665162"/>
            <a:chOff x="0" y="0"/>
            <a:chExt cx="1549" cy="1351"/>
          </a:xfrm>
        </p:grpSpPr>
        <p:sp>
          <p:nvSpPr>
            <p:cNvPr id="39" name="AutoShape 5">
              <a:extLst>
                <a:ext uri="{FF2B5EF4-FFF2-40B4-BE49-F238E27FC236}">
                  <a16:creationId xmlns:a16="http://schemas.microsoft.com/office/drawing/2014/main" xmlns="" id="{0C1C900E-5229-9A48-854D-8DA1C1BF5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0" name="AutoShape 6">
              <a:extLst>
                <a:ext uri="{FF2B5EF4-FFF2-40B4-BE49-F238E27FC236}">
                  <a16:creationId xmlns:a16="http://schemas.microsoft.com/office/drawing/2014/main" xmlns="" id="{E2D0E792-D24E-604B-8392-E50AEE59D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1" name="AutoShape 7">
              <a:extLst>
                <a:ext uri="{FF2B5EF4-FFF2-40B4-BE49-F238E27FC236}">
                  <a16:creationId xmlns:a16="http://schemas.microsoft.com/office/drawing/2014/main" xmlns="" id="{ABF21279-0FFA-5F45-9063-3462D93C1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42" name="Line 16">
            <a:extLst>
              <a:ext uri="{FF2B5EF4-FFF2-40B4-BE49-F238E27FC236}">
                <a16:creationId xmlns:a16="http://schemas.microsoft.com/office/drawing/2014/main" xmlns="" id="{B585838F-B0B4-6C4F-BC61-391327F0B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7318" y="5481291"/>
            <a:ext cx="5400675" cy="1587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30">
            <a:extLst>
              <a:ext uri="{FF2B5EF4-FFF2-40B4-BE49-F238E27FC236}">
                <a16:creationId xmlns:a16="http://schemas.microsoft.com/office/drawing/2014/main" xmlns="" id="{F716FB14-9CFA-834A-9D31-536366C13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4952653"/>
            <a:ext cx="54006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课程作业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xmlns="" id="{D40D8E26-8691-4149-AA82-A068F655D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268" y="3063528"/>
            <a:ext cx="6410325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FF00"/>
              </a:buClr>
              <a:buSzPct val="7000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强化学习实例：时间差分学习</a:t>
            </a:r>
          </a:p>
        </p:txBody>
      </p:sp>
      <p:grpSp>
        <p:nvGrpSpPr>
          <p:cNvPr id="46" name="Group 7">
            <a:extLst>
              <a:ext uri="{FF2B5EF4-FFF2-40B4-BE49-F238E27FC236}">
                <a16:creationId xmlns:a16="http://schemas.microsoft.com/office/drawing/2014/main" xmlns="" id="{4D55C2CD-B219-8741-8145-C65717AE6C73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5619181"/>
            <a:ext cx="762000" cy="665162"/>
            <a:chOff x="0" y="0"/>
            <a:chExt cx="1549" cy="1351"/>
          </a:xfrm>
        </p:grpSpPr>
        <p:sp>
          <p:nvSpPr>
            <p:cNvPr id="47" name="AutoShape 9">
              <a:extLst>
                <a:ext uri="{FF2B5EF4-FFF2-40B4-BE49-F238E27FC236}">
                  <a16:creationId xmlns:a16="http://schemas.microsoft.com/office/drawing/2014/main" xmlns="" id="{9E1E9551-499A-8243-A631-D424C3699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8" name="AutoShape 10">
              <a:extLst>
                <a:ext uri="{FF2B5EF4-FFF2-40B4-BE49-F238E27FC236}">
                  <a16:creationId xmlns:a16="http://schemas.microsoft.com/office/drawing/2014/main" xmlns="" id="{2C2372A9-37F8-714A-A937-3C711028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9" name="AutoShape 11">
              <a:extLst>
                <a:ext uri="{FF2B5EF4-FFF2-40B4-BE49-F238E27FC236}">
                  <a16:creationId xmlns:a16="http://schemas.microsoft.com/office/drawing/2014/main" xmlns="" id="{D3D39A0C-DBAD-2242-AB9F-58F86B3E8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50" name="Line 17">
            <a:extLst>
              <a:ext uri="{FF2B5EF4-FFF2-40B4-BE49-F238E27FC236}">
                <a16:creationId xmlns:a16="http://schemas.microsoft.com/office/drawing/2014/main" xmlns="" id="{FCF5CD96-7B64-A14B-9FD3-EFB8002BC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6284343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Text Box 28">
            <a:extLst>
              <a:ext uri="{FF2B5EF4-FFF2-40B4-BE49-F238E27FC236}">
                <a16:creationId xmlns:a16="http://schemas.microsoft.com/office/drawing/2014/main" xmlns="" id="{9CD11478-655D-2148-B060-1E98F1D2B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5716806"/>
            <a:ext cx="6317207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深度强化学习在游戏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中的研究与应用</a:t>
            </a:r>
          </a:p>
        </p:txBody>
      </p:sp>
    </p:spTree>
    <p:extLst>
      <p:ext uri="{BB962C8B-B14F-4D97-AF65-F5344CB8AC3E}">
        <p14:creationId xmlns:p14="http://schemas.microsoft.com/office/powerpoint/2010/main" val="4215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29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不同类型的</a:t>
            </a:r>
            <a:r>
              <a:rPr lang="en-US" altLang="zh-CN" dirty="0"/>
              <a:t>MDP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A8048D77-AB53-9343-838C-BC7F4C59520F}"/>
              </a:ext>
            </a:extLst>
          </p:cNvPr>
          <p:cNvSpPr txBox="1"/>
          <p:nvPr/>
        </p:nvSpPr>
        <p:spPr>
          <a:xfrm>
            <a:off x="899592" y="3487899"/>
            <a:ext cx="2488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16</a:t>
            </a:r>
            <a:r>
              <a:rPr kumimoji="1" lang="zh-CN" altLang="en-US" dirty="0"/>
              <a:t>个不同状态，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个不同动作，状态转移概率已知，奖赏已知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xmlns="" id="{116E7C4F-7273-9047-A7AF-6B8859C8D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99509"/>
              </p:ext>
            </p:extLst>
          </p:nvPr>
        </p:nvGraphicFramePr>
        <p:xfrm>
          <a:off x="1096403" y="1354925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13" name="太阳 12">
            <a:extLst>
              <a:ext uri="{FF2B5EF4-FFF2-40B4-BE49-F238E27FC236}">
                <a16:creationId xmlns:a16="http://schemas.microsoft.com/office/drawing/2014/main" xmlns="" id="{7537001E-CB3B-A243-85E3-1288118C983D}"/>
              </a:ext>
            </a:extLst>
          </p:cNvPr>
          <p:cNvSpPr/>
          <p:nvPr/>
        </p:nvSpPr>
        <p:spPr bwMode="auto">
          <a:xfrm>
            <a:off x="2776251" y="2910334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CFE4D24-634D-C047-943C-5D6C4EF59CDA}"/>
              </a:ext>
            </a:extLst>
          </p:cNvPr>
          <p:cNvSpPr/>
          <p:nvPr/>
        </p:nvSpPr>
        <p:spPr>
          <a:xfrm>
            <a:off x="1043609" y="984395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FD8897E-2DB6-004E-9550-9C1C28C3503B}"/>
              </a:ext>
            </a:extLst>
          </p:cNvPr>
          <p:cNvSpPr/>
          <p:nvPr/>
        </p:nvSpPr>
        <p:spPr>
          <a:xfrm>
            <a:off x="556851" y="1365009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16" name="太阳 15">
            <a:extLst>
              <a:ext uri="{FF2B5EF4-FFF2-40B4-BE49-F238E27FC236}">
                <a16:creationId xmlns:a16="http://schemas.microsoft.com/office/drawing/2014/main" xmlns="" id="{C6C90333-D9B2-1543-93FE-AE624EA475AC}"/>
              </a:ext>
            </a:extLst>
          </p:cNvPr>
          <p:cNvSpPr/>
          <p:nvPr/>
        </p:nvSpPr>
        <p:spPr bwMode="auto">
          <a:xfrm>
            <a:off x="1168536" y="1412304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9" name="图片 38" descr="图片包含 户外&#10;&#10;描述已自动生成">
            <a:extLst>
              <a:ext uri="{FF2B5EF4-FFF2-40B4-BE49-F238E27FC236}">
                <a16:creationId xmlns:a16="http://schemas.microsoft.com/office/drawing/2014/main" xmlns="" id="{89AFD071-8595-D741-A087-727F9C190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" t="3121" r="2665" b="2873"/>
          <a:stretch/>
        </p:blipFill>
        <p:spPr>
          <a:xfrm>
            <a:off x="4322834" y="1263067"/>
            <a:ext cx="3677190" cy="207053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180577EB-A82B-E548-81A2-4C522B465A74}"/>
              </a:ext>
            </a:extLst>
          </p:cNvPr>
          <p:cNvSpPr txBox="1"/>
          <p:nvPr/>
        </p:nvSpPr>
        <p:spPr>
          <a:xfrm>
            <a:off x="4511122" y="3487899"/>
            <a:ext cx="3301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多少个状态？多少个动作？在现在这个状态踩油门会怎么样？换挡可以加多少分？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7EA89D08-2117-3743-ABB0-0620CBEF1BBA}"/>
              </a:ext>
            </a:extLst>
          </p:cNvPr>
          <p:cNvSpPr txBox="1"/>
          <p:nvPr/>
        </p:nvSpPr>
        <p:spPr>
          <a:xfrm>
            <a:off x="810048" y="4743018"/>
            <a:ext cx="7146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现实世界中大部分问题，对应的</a:t>
            </a:r>
            <a:r>
              <a:rPr kumimoji="1" lang="en-US" altLang="zh-CN" dirty="0"/>
              <a:t>MDP</a:t>
            </a:r>
            <a:r>
              <a:rPr kumimoji="1" lang="zh-CN" altLang="en-US" dirty="0"/>
              <a:t>都非常复杂，而且状态的转移，奖赏都并不是完全可知：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基于模型的</a:t>
            </a:r>
            <a:r>
              <a:rPr kumimoji="1" lang="en-US" altLang="zh-CN" dirty="0"/>
              <a:t>(Model-based)MDP:</a:t>
            </a:r>
            <a:r>
              <a:rPr kumimoji="1" lang="zh-CN" altLang="en-US" dirty="0"/>
              <a:t> 状态转移概率和奖赏都已知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无模型的</a:t>
            </a:r>
            <a:r>
              <a:rPr kumimoji="1" lang="en-US" altLang="zh-CN" dirty="0"/>
              <a:t>(Model-free)MDP:</a:t>
            </a:r>
            <a:r>
              <a:rPr kumimoji="1" lang="zh-CN" altLang="en-US" dirty="0"/>
              <a:t> 只知道当前的状态和动作</a:t>
            </a:r>
          </a:p>
        </p:txBody>
      </p:sp>
    </p:spTree>
    <p:extLst>
      <p:ext uri="{BB962C8B-B14F-4D97-AF65-F5344CB8AC3E}">
        <p14:creationId xmlns:p14="http://schemas.microsoft.com/office/powerpoint/2010/main" val="2880382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机器学习的分类</a:t>
            </a:r>
            <a:endParaRPr lang="en-US" altLang="zh-CN" dirty="0"/>
          </a:p>
        </p:txBody>
      </p:sp>
      <p:sp>
        <p:nvSpPr>
          <p:cNvPr id="10244" name="矩形 1">
            <a:extLst>
              <a:ext uri="{FF2B5EF4-FFF2-40B4-BE49-F238E27FC236}">
                <a16:creationId xmlns:a16="http://schemas.microsoft.com/office/drawing/2014/main" xmlns="" id="{CD93399D-D0C4-8842-A317-322B9119B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1123850"/>
            <a:ext cx="81057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hangingPunct="0"/>
            <a:r>
              <a:rPr lang="zh-CN" altLang="en-US" sz="2400" b="0" dirty="0"/>
              <a:t>按照数据的生成方式，可以将机器学习分为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个大类：监督学习、半监督学习、无监督学习、强化学习</a:t>
            </a:r>
            <a:r>
              <a:rPr lang="en-US" altLang="zh-CN" sz="2400" b="0" dirty="0"/>
              <a:t>/</a:t>
            </a:r>
            <a:r>
              <a:rPr lang="zh-CN" altLang="en-US" sz="2400" b="0" dirty="0"/>
              <a:t>增强学习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0845BED-5291-074F-9BB0-0A4624F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8880"/>
            <a:ext cx="2514516" cy="19168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90BAE71-98E4-9C4F-89D4-E6CBE01C3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85" y="2348880"/>
            <a:ext cx="2345128" cy="19474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0C8846C-1810-5144-8419-B42D4F0DB0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36" b="19412"/>
          <a:stretch/>
        </p:blipFill>
        <p:spPr>
          <a:xfrm>
            <a:off x="3214810" y="2299184"/>
            <a:ext cx="2910880" cy="2016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F106AA2-C0E5-BD44-B82D-B31276A03B6D}"/>
              </a:ext>
            </a:extLst>
          </p:cNvPr>
          <p:cNvSpPr/>
          <p:nvPr/>
        </p:nvSpPr>
        <p:spPr>
          <a:xfrm>
            <a:off x="971600" y="4365104"/>
            <a:ext cx="1691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监督学习（所有数据都有标签）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BEC6B89-F3DF-D94F-B797-CE98246760ED}"/>
              </a:ext>
            </a:extLst>
          </p:cNvPr>
          <p:cNvSpPr/>
          <p:nvPr/>
        </p:nvSpPr>
        <p:spPr>
          <a:xfrm>
            <a:off x="3726396" y="4365104"/>
            <a:ext cx="1691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半监督学习（部分数据都有标签）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0B531075-DBF2-CE41-A6AA-4B697EE072A0}"/>
              </a:ext>
            </a:extLst>
          </p:cNvPr>
          <p:cNvSpPr/>
          <p:nvPr/>
        </p:nvSpPr>
        <p:spPr>
          <a:xfrm>
            <a:off x="6777024" y="4365104"/>
            <a:ext cx="1691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无监督学习（所有数据都没有标签）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32B0B49-C812-1244-97AE-1D5CD0717476}"/>
              </a:ext>
            </a:extLst>
          </p:cNvPr>
          <p:cNvSpPr/>
          <p:nvPr/>
        </p:nvSpPr>
        <p:spPr>
          <a:xfrm>
            <a:off x="2195736" y="550331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强化学习？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基于随机实验的迭代</a:t>
            </a:r>
            <a:endParaRPr lang="en-US" altLang="zh-CN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A8048D77-AB53-9343-838C-BC7F4C59520F}"/>
              </a:ext>
            </a:extLst>
          </p:cNvPr>
          <p:cNvSpPr txBox="1"/>
          <p:nvPr/>
        </p:nvSpPr>
        <p:spPr>
          <a:xfrm>
            <a:off x="4578389" y="1098965"/>
            <a:ext cx="354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如果不能遍历所有状态，怎么办？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xmlns="" id="{116E7C4F-7273-9047-A7AF-6B8859C8D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11711"/>
              </p:ext>
            </p:extLst>
          </p:nvPr>
        </p:nvGraphicFramePr>
        <p:xfrm>
          <a:off x="863080" y="1279250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13" name="太阳 12">
            <a:extLst>
              <a:ext uri="{FF2B5EF4-FFF2-40B4-BE49-F238E27FC236}">
                <a16:creationId xmlns:a16="http://schemas.microsoft.com/office/drawing/2014/main" xmlns="" id="{7537001E-CB3B-A243-85E3-1288118C983D}"/>
              </a:ext>
            </a:extLst>
          </p:cNvPr>
          <p:cNvSpPr/>
          <p:nvPr/>
        </p:nvSpPr>
        <p:spPr bwMode="auto">
          <a:xfrm>
            <a:off x="2542928" y="2834659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CFE4D24-634D-C047-943C-5D6C4EF59CDA}"/>
              </a:ext>
            </a:extLst>
          </p:cNvPr>
          <p:cNvSpPr/>
          <p:nvPr/>
        </p:nvSpPr>
        <p:spPr>
          <a:xfrm>
            <a:off x="810286" y="90872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FD8897E-2DB6-004E-9550-9C1C28C3503B}"/>
              </a:ext>
            </a:extLst>
          </p:cNvPr>
          <p:cNvSpPr/>
          <p:nvPr/>
        </p:nvSpPr>
        <p:spPr>
          <a:xfrm>
            <a:off x="323528" y="1289334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16" name="太阳 15">
            <a:extLst>
              <a:ext uri="{FF2B5EF4-FFF2-40B4-BE49-F238E27FC236}">
                <a16:creationId xmlns:a16="http://schemas.microsoft.com/office/drawing/2014/main" xmlns="" id="{C6C90333-D9B2-1543-93FE-AE624EA475AC}"/>
              </a:ext>
            </a:extLst>
          </p:cNvPr>
          <p:cNvSpPr/>
          <p:nvPr/>
        </p:nvSpPr>
        <p:spPr bwMode="auto">
          <a:xfrm>
            <a:off x="935213" y="1336629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7C81D7B5-59C4-8F45-B069-298943CCC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42" r="36696" b="68062"/>
          <a:stretch/>
        </p:blipFill>
        <p:spPr>
          <a:xfrm>
            <a:off x="4260549" y="363279"/>
            <a:ext cx="4585302" cy="667589"/>
          </a:xfrm>
          <a:prstGeom prst="rect">
            <a:avLst/>
          </a:prstGeom>
        </p:spPr>
      </p:pic>
      <p:sp>
        <p:nvSpPr>
          <p:cNvPr id="2" name="笑脸 1">
            <a:extLst>
              <a:ext uri="{FF2B5EF4-FFF2-40B4-BE49-F238E27FC236}">
                <a16:creationId xmlns:a16="http://schemas.microsoft.com/office/drawing/2014/main" xmlns="" id="{65A45745-615C-514F-B8D5-80947F7766D2}"/>
              </a:ext>
            </a:extLst>
          </p:cNvPr>
          <p:cNvSpPr/>
          <p:nvPr/>
        </p:nvSpPr>
        <p:spPr bwMode="auto">
          <a:xfrm>
            <a:off x="935213" y="2360978"/>
            <a:ext cx="360040" cy="345430"/>
          </a:xfrm>
          <a:prstGeom prst="smileyFace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xmlns="" id="{505D8FD3-B44A-614C-AFF6-49A1BAB97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00742"/>
              </p:ext>
            </p:extLst>
          </p:nvPr>
        </p:nvGraphicFramePr>
        <p:xfrm>
          <a:off x="4137373" y="1838827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19" name="太阳 18">
            <a:extLst>
              <a:ext uri="{FF2B5EF4-FFF2-40B4-BE49-F238E27FC236}">
                <a16:creationId xmlns:a16="http://schemas.microsoft.com/office/drawing/2014/main" xmlns="" id="{8F914E04-2E20-124E-8D32-2E0719EB34DB}"/>
              </a:ext>
            </a:extLst>
          </p:cNvPr>
          <p:cNvSpPr/>
          <p:nvPr/>
        </p:nvSpPr>
        <p:spPr bwMode="auto">
          <a:xfrm>
            <a:off x="5817221" y="3394236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9A7A7C0F-C88E-4144-B874-AED5907B369B}"/>
              </a:ext>
            </a:extLst>
          </p:cNvPr>
          <p:cNvSpPr/>
          <p:nvPr/>
        </p:nvSpPr>
        <p:spPr>
          <a:xfrm>
            <a:off x="4084579" y="1468297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3D07B224-D2D2-6245-BAB1-E6E937214CA3}"/>
              </a:ext>
            </a:extLst>
          </p:cNvPr>
          <p:cNvSpPr/>
          <p:nvPr/>
        </p:nvSpPr>
        <p:spPr>
          <a:xfrm>
            <a:off x="3597821" y="1848911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22" name="太阳 21">
            <a:extLst>
              <a:ext uri="{FF2B5EF4-FFF2-40B4-BE49-F238E27FC236}">
                <a16:creationId xmlns:a16="http://schemas.microsoft.com/office/drawing/2014/main" xmlns="" id="{8F91881E-DED1-FB44-B8A9-0212420D4FC6}"/>
              </a:ext>
            </a:extLst>
          </p:cNvPr>
          <p:cNvSpPr/>
          <p:nvPr/>
        </p:nvSpPr>
        <p:spPr bwMode="auto">
          <a:xfrm>
            <a:off x="4209506" y="1896206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笑脸 22">
            <a:extLst>
              <a:ext uri="{FF2B5EF4-FFF2-40B4-BE49-F238E27FC236}">
                <a16:creationId xmlns:a16="http://schemas.microsoft.com/office/drawing/2014/main" xmlns="" id="{9762FDAA-F489-7B4F-B0EE-44EBE1E0A60F}"/>
              </a:ext>
            </a:extLst>
          </p:cNvPr>
          <p:cNvSpPr/>
          <p:nvPr/>
        </p:nvSpPr>
        <p:spPr bwMode="auto">
          <a:xfrm>
            <a:off x="4209506" y="2920555"/>
            <a:ext cx="360040" cy="345430"/>
          </a:xfrm>
          <a:prstGeom prst="smileyFace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xmlns="" id="{D7EB86B2-3841-4C4E-97B7-4FDEC83E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197564"/>
              </p:ext>
            </p:extLst>
          </p:nvPr>
        </p:nvGraphicFramePr>
        <p:xfrm>
          <a:off x="1101824" y="4278277"/>
          <a:ext cx="21336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25" name="太阳 24">
            <a:extLst>
              <a:ext uri="{FF2B5EF4-FFF2-40B4-BE49-F238E27FC236}">
                <a16:creationId xmlns:a16="http://schemas.microsoft.com/office/drawing/2014/main" xmlns="" id="{7E67FCF1-2DF9-E649-81BC-A68615F22CC0}"/>
              </a:ext>
            </a:extLst>
          </p:cNvPr>
          <p:cNvSpPr/>
          <p:nvPr/>
        </p:nvSpPr>
        <p:spPr bwMode="auto">
          <a:xfrm>
            <a:off x="2781672" y="5833686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542E99B7-9EDF-A64F-A34D-32A454EF4F7F}"/>
              </a:ext>
            </a:extLst>
          </p:cNvPr>
          <p:cNvSpPr/>
          <p:nvPr/>
        </p:nvSpPr>
        <p:spPr>
          <a:xfrm>
            <a:off x="1049030" y="3907747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     </a:t>
            </a:r>
            <a:r>
              <a:rPr lang="en-US" altLang="zh-CN" b="0" dirty="0"/>
              <a:t>1</a:t>
            </a:r>
            <a:r>
              <a:rPr lang="zh-CN" altLang="en-US" b="0" dirty="0"/>
              <a:t>      </a:t>
            </a:r>
            <a:r>
              <a:rPr lang="en-US" altLang="zh-CN" b="0" dirty="0"/>
              <a:t>2</a:t>
            </a:r>
            <a:r>
              <a:rPr lang="zh-CN" altLang="en-US" b="0" dirty="0"/>
              <a:t>      </a:t>
            </a:r>
            <a:r>
              <a:rPr lang="en-US" altLang="zh-CN" b="0" dirty="0"/>
              <a:t>3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97768B82-B4D8-444C-B98C-91336338DECC}"/>
              </a:ext>
            </a:extLst>
          </p:cNvPr>
          <p:cNvSpPr/>
          <p:nvPr/>
        </p:nvSpPr>
        <p:spPr>
          <a:xfrm>
            <a:off x="562272" y="4288361"/>
            <a:ext cx="5693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   </a:t>
            </a:r>
            <a:r>
              <a:rPr lang="en-US" altLang="zh-CN" b="0" dirty="0"/>
              <a:t>0</a:t>
            </a:r>
            <a:r>
              <a:rPr lang="zh-CN" altLang="en-US" b="0" dirty="0"/>
              <a:t> 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1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zh-CN" altLang="en-US" b="0" dirty="0"/>
              <a:t>  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2</a:t>
            </a:r>
          </a:p>
          <a:p>
            <a:r>
              <a:rPr lang="zh-CN" altLang="en-US" b="0" dirty="0"/>
              <a:t>  </a:t>
            </a:r>
            <a:endParaRPr lang="en-US" altLang="zh-CN" b="0" dirty="0"/>
          </a:p>
          <a:p>
            <a:r>
              <a:rPr lang="zh-CN" altLang="en-US" b="0" dirty="0"/>
              <a:t>   </a:t>
            </a:r>
            <a:r>
              <a:rPr lang="en-US" altLang="zh-CN" b="0" dirty="0"/>
              <a:t>3</a:t>
            </a:r>
          </a:p>
        </p:txBody>
      </p:sp>
      <p:sp>
        <p:nvSpPr>
          <p:cNvPr id="28" name="太阳 27">
            <a:extLst>
              <a:ext uri="{FF2B5EF4-FFF2-40B4-BE49-F238E27FC236}">
                <a16:creationId xmlns:a16="http://schemas.microsoft.com/office/drawing/2014/main" xmlns="" id="{01A15CF6-BB88-A647-81D7-68185F22980D}"/>
              </a:ext>
            </a:extLst>
          </p:cNvPr>
          <p:cNvSpPr/>
          <p:nvPr/>
        </p:nvSpPr>
        <p:spPr bwMode="auto">
          <a:xfrm>
            <a:off x="1173957" y="4335656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笑脸 28">
            <a:extLst>
              <a:ext uri="{FF2B5EF4-FFF2-40B4-BE49-F238E27FC236}">
                <a16:creationId xmlns:a16="http://schemas.microsoft.com/office/drawing/2014/main" xmlns="" id="{8553FCBA-696F-F248-A8EF-102968052DCC}"/>
              </a:ext>
            </a:extLst>
          </p:cNvPr>
          <p:cNvSpPr/>
          <p:nvPr/>
        </p:nvSpPr>
        <p:spPr bwMode="auto">
          <a:xfrm>
            <a:off x="1173957" y="5360005"/>
            <a:ext cx="360040" cy="345430"/>
          </a:xfrm>
          <a:prstGeom prst="smileyFace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xmlns="" id="{B948871F-82D2-CB49-AEC1-0BD8A7C849EA}"/>
              </a:ext>
            </a:extLst>
          </p:cNvPr>
          <p:cNvSpPr/>
          <p:nvPr/>
        </p:nvSpPr>
        <p:spPr bwMode="auto">
          <a:xfrm>
            <a:off x="3235611" y="2688810"/>
            <a:ext cx="426721" cy="276523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xmlns="" id="{B8244D78-DD72-4D49-ACDF-BC05DB7F8E7D}"/>
              </a:ext>
            </a:extLst>
          </p:cNvPr>
          <p:cNvSpPr/>
          <p:nvPr/>
        </p:nvSpPr>
        <p:spPr bwMode="auto">
          <a:xfrm>
            <a:off x="4787042" y="3021262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xmlns="" id="{2B296362-D58B-8949-A029-58862C2E36E6}"/>
              </a:ext>
            </a:extLst>
          </p:cNvPr>
          <p:cNvSpPr/>
          <p:nvPr/>
        </p:nvSpPr>
        <p:spPr bwMode="auto">
          <a:xfrm>
            <a:off x="5361063" y="2515655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xmlns="" id="{3CB58181-ABC0-344E-987F-F33C7EEDD8F0}"/>
              </a:ext>
            </a:extLst>
          </p:cNvPr>
          <p:cNvSpPr/>
          <p:nvPr/>
        </p:nvSpPr>
        <p:spPr bwMode="auto">
          <a:xfrm rot="16200000">
            <a:off x="5361063" y="3006162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xmlns="" id="{C1CFE1C1-27CC-8549-8CBB-50DF971CAD50}"/>
              </a:ext>
            </a:extLst>
          </p:cNvPr>
          <p:cNvSpPr/>
          <p:nvPr/>
        </p:nvSpPr>
        <p:spPr bwMode="auto">
          <a:xfrm rot="5400000">
            <a:off x="5853225" y="3033597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xmlns="" id="{04CE8407-41BD-814C-AD7D-E99A771EF305}"/>
              </a:ext>
            </a:extLst>
          </p:cNvPr>
          <p:cNvSpPr/>
          <p:nvPr/>
        </p:nvSpPr>
        <p:spPr bwMode="auto">
          <a:xfrm rot="5400000">
            <a:off x="5853225" y="2500016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xmlns="" id="{31269E21-85FD-604D-B6D7-0B73C239A291}"/>
              </a:ext>
            </a:extLst>
          </p:cNvPr>
          <p:cNvSpPr/>
          <p:nvPr/>
        </p:nvSpPr>
        <p:spPr bwMode="auto">
          <a:xfrm rot="5400000">
            <a:off x="2168624" y="3492364"/>
            <a:ext cx="426721" cy="276523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右箭头 36">
            <a:extLst>
              <a:ext uri="{FF2B5EF4-FFF2-40B4-BE49-F238E27FC236}">
                <a16:creationId xmlns:a16="http://schemas.microsoft.com/office/drawing/2014/main" xmlns="" id="{285A39CC-1652-4A42-AA51-03C024C182C5}"/>
              </a:ext>
            </a:extLst>
          </p:cNvPr>
          <p:cNvSpPr/>
          <p:nvPr/>
        </p:nvSpPr>
        <p:spPr bwMode="auto">
          <a:xfrm>
            <a:off x="1720080" y="5460712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xmlns="" id="{9E371328-1037-4E4C-8FA0-BE284F43AF65}"/>
              </a:ext>
            </a:extLst>
          </p:cNvPr>
          <p:cNvSpPr/>
          <p:nvPr/>
        </p:nvSpPr>
        <p:spPr bwMode="auto">
          <a:xfrm rot="16200000">
            <a:off x="2243998" y="5453912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右箭头 42">
            <a:extLst>
              <a:ext uri="{FF2B5EF4-FFF2-40B4-BE49-F238E27FC236}">
                <a16:creationId xmlns:a16="http://schemas.microsoft.com/office/drawing/2014/main" xmlns="" id="{A1B46A6E-117D-E646-9930-BD9F5051693C}"/>
              </a:ext>
            </a:extLst>
          </p:cNvPr>
          <p:cNvSpPr/>
          <p:nvPr/>
        </p:nvSpPr>
        <p:spPr bwMode="auto">
          <a:xfrm rot="10800000">
            <a:off x="2245062" y="4945584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右箭头 43">
            <a:extLst>
              <a:ext uri="{FF2B5EF4-FFF2-40B4-BE49-F238E27FC236}">
                <a16:creationId xmlns:a16="http://schemas.microsoft.com/office/drawing/2014/main" xmlns="" id="{A70692A6-400E-0147-BBC9-BBDC6BAB2112}"/>
              </a:ext>
            </a:extLst>
          </p:cNvPr>
          <p:cNvSpPr/>
          <p:nvPr/>
        </p:nvSpPr>
        <p:spPr bwMode="auto">
          <a:xfrm rot="5400000">
            <a:off x="1764896" y="4957837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右箭头 44">
            <a:extLst>
              <a:ext uri="{FF2B5EF4-FFF2-40B4-BE49-F238E27FC236}">
                <a16:creationId xmlns:a16="http://schemas.microsoft.com/office/drawing/2014/main" xmlns="" id="{358F0AB0-0CFD-D249-A195-B7D98492728E}"/>
              </a:ext>
            </a:extLst>
          </p:cNvPr>
          <p:cNvSpPr/>
          <p:nvPr/>
        </p:nvSpPr>
        <p:spPr bwMode="auto">
          <a:xfrm rot="16200000">
            <a:off x="2245062" y="4439285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右箭头 45">
            <a:extLst>
              <a:ext uri="{FF2B5EF4-FFF2-40B4-BE49-F238E27FC236}">
                <a16:creationId xmlns:a16="http://schemas.microsoft.com/office/drawing/2014/main" xmlns="" id="{926C8143-C32C-E740-AF31-B24D06123AD5}"/>
              </a:ext>
            </a:extLst>
          </p:cNvPr>
          <p:cNvSpPr/>
          <p:nvPr/>
        </p:nvSpPr>
        <p:spPr bwMode="auto">
          <a:xfrm rot="10800000">
            <a:off x="1759262" y="4452518"/>
            <a:ext cx="288032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1E98ADB9-85C2-6B4F-B155-84911C98EF25}"/>
              </a:ext>
            </a:extLst>
          </p:cNvPr>
          <p:cNvSpPr txBox="1"/>
          <p:nvPr/>
        </p:nvSpPr>
        <p:spPr>
          <a:xfrm>
            <a:off x="3875188" y="4178323"/>
            <a:ext cx="4297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随机初始化一个状态；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按一个策略（譬如）开始执行动作；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如果走到</a:t>
            </a:r>
            <a:r>
              <a:rPr kumimoji="1" lang="en-US" altLang="zh-CN" dirty="0"/>
              <a:t>terminal</a:t>
            </a:r>
            <a:r>
              <a:rPr kumimoji="1" lang="zh-CN" altLang="en-US" dirty="0"/>
              <a:t>，结束，否则回到上一步；</a:t>
            </a:r>
          </a:p>
        </p:txBody>
      </p:sp>
    </p:spTree>
    <p:extLst>
      <p:ext uri="{BB962C8B-B14F-4D97-AF65-F5344CB8AC3E}">
        <p14:creationId xmlns:p14="http://schemas.microsoft.com/office/powerpoint/2010/main" val="526659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蒙特卡洛方法</a:t>
            </a:r>
            <a:endParaRPr lang="en-US" altLang="zh-CN" dirty="0"/>
          </a:p>
        </p:txBody>
      </p:sp>
      <p:pic>
        <p:nvPicPr>
          <p:cNvPr id="39" name="Picture 2" descr="https://upload.wikimedia.org/wikipedia/commons/thumb/1/1b/Monaco_pano.jpg/1920px-Monaco_pano.jpg">
            <a:extLst>
              <a:ext uri="{FF2B5EF4-FFF2-40B4-BE49-F238E27FC236}">
                <a16:creationId xmlns:a16="http://schemas.microsoft.com/office/drawing/2014/main" xmlns="" id="{F19B76D5-4A89-6E40-970B-30AF3889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8" y="4005064"/>
            <a:ext cx="7605483" cy="203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右箭头 9">
            <a:extLst>
              <a:ext uri="{FF2B5EF4-FFF2-40B4-BE49-F238E27FC236}">
                <a16:creationId xmlns:a16="http://schemas.microsoft.com/office/drawing/2014/main" xmlns="" id="{0ADBFE64-B6F9-0C48-84EF-E967E45CF277}"/>
              </a:ext>
            </a:extLst>
          </p:cNvPr>
          <p:cNvSpPr/>
          <p:nvPr/>
        </p:nvSpPr>
        <p:spPr>
          <a:xfrm>
            <a:off x="4194061" y="1894239"/>
            <a:ext cx="755875" cy="413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Picture 2" descr="https://upload.wikimedia.org/wikipedia/commons/3/3b/Two_women_operating_ENIAC.gif">
            <a:extLst>
              <a:ext uri="{FF2B5EF4-FFF2-40B4-BE49-F238E27FC236}">
                <a16:creationId xmlns:a16="http://schemas.microsoft.com/office/drawing/2014/main" xmlns="" id="{DDF797FF-60BD-2546-80D2-A3FD18F6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27" y="2423017"/>
            <a:ext cx="2092170" cy="13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s://upload.wikimedia.org/wikipedia/commons/thumb/8/82/Stanislaw_Ulam.tif/lossy-page1-240px-Stanislaw_Ulam.tif.jpg">
            <a:extLst>
              <a:ext uri="{FF2B5EF4-FFF2-40B4-BE49-F238E27FC236}">
                <a16:creationId xmlns:a16="http://schemas.microsoft.com/office/drawing/2014/main" xmlns="" id="{D7B8774F-E020-F944-9A27-6DFC0054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62" y="1565193"/>
            <a:ext cx="670548" cy="97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upload.wikimedia.org/wikipedia/commons/thumb/5/5e/JohnvonNeumann-LosAlamos.gif/220px-JohnvonNeumann-LosAlamos.gif">
            <a:extLst>
              <a:ext uri="{FF2B5EF4-FFF2-40B4-BE49-F238E27FC236}">
                <a16:creationId xmlns:a16="http://schemas.microsoft.com/office/drawing/2014/main" xmlns="" id="{FA9BA32E-1757-C64E-84C3-28B6030F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00" y="1261131"/>
            <a:ext cx="663621" cy="8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https://upload.wikimedia.org/wikipedia/commons/5/56/Nicholas_Metropolis_cropped.PNG">
            <a:extLst>
              <a:ext uri="{FF2B5EF4-FFF2-40B4-BE49-F238E27FC236}">
                <a16:creationId xmlns:a16="http://schemas.microsoft.com/office/drawing/2014/main" xmlns="" id="{E51D4E57-87C1-BF41-A178-00757D2E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53" y="2499386"/>
            <a:ext cx="611181" cy="93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80403DA2-1280-8342-BD50-B08E0DD5F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09" y="494057"/>
            <a:ext cx="1241005" cy="17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99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基于蒙特卡洛方法的策略评估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id="{C6E134B8-F12C-7347-AB73-857BFB030D32}"/>
                  </a:ext>
                </a:extLst>
              </p:cNvPr>
              <p:cNvSpPr/>
              <p:nvPr/>
            </p:nvSpPr>
            <p:spPr>
              <a:xfrm>
                <a:off x="6041486" y="3296709"/>
                <a:ext cx="286649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6E134B8-F12C-7347-AB73-857BFB030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486" y="3296709"/>
                <a:ext cx="286649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CBE5D61A-2F76-1345-A5BE-DFEA88FA4381}"/>
                  </a:ext>
                </a:extLst>
              </p:cNvPr>
              <p:cNvSpPr/>
              <p:nvPr/>
            </p:nvSpPr>
            <p:spPr>
              <a:xfrm>
                <a:off x="457200" y="991521"/>
                <a:ext cx="5584286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dirty="0"/>
                  <a:t>有策略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kumimoji="1" lang="zh-CN" altLang="en-US" dirty="0"/>
                  <a:t>，进行反复尝试，得到样本数据如下：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en-US" altLang="zh-CN" b="0" dirty="0"/>
                  <a:t>Sample sequence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en-US" altLang="zh-CN" b="0" dirty="0"/>
                  <a:t>Sample sequence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/>
                  <a:t>…</a:t>
                </a:r>
              </a:p>
              <a:p>
                <a:r>
                  <a:rPr lang="en-US" altLang="zh-CN" b="0" dirty="0"/>
                  <a:t>Sample sequence 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BE5D61A-2F76-1345-A5BE-DFEA88FA4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91521"/>
                <a:ext cx="5584286" cy="2308324"/>
              </a:xfrm>
              <a:prstGeom prst="rect">
                <a:avLst/>
              </a:prstGeom>
              <a:blipFill>
                <a:blip r:embed="rId4"/>
                <a:stretch>
                  <a:fillRect l="-909" t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DED92FAD-4465-3548-9F75-A6C661F048E4}"/>
                  </a:ext>
                </a:extLst>
              </p:cNvPr>
              <p:cNvSpPr/>
              <p:nvPr/>
            </p:nvSpPr>
            <p:spPr>
              <a:xfrm>
                <a:off x="694864" y="3122545"/>
                <a:ext cx="3896901" cy="2358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+…=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zh-CN" altLang="en-US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+…=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zh-CN" altLang="en-US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+…=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zh-CN" altLang="en-US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ED92FAD-4465-3548-9F75-A6C661F04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64" y="3122545"/>
                <a:ext cx="3896901" cy="2358915"/>
              </a:xfrm>
              <a:prstGeom prst="rect">
                <a:avLst/>
              </a:prstGeom>
              <a:blipFill>
                <a:blip r:embed="rId5"/>
                <a:stretch>
                  <a:fillRect t="-35829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xmlns="" id="{AF163D27-FE51-FB41-8B16-E7854C6E6BB2}"/>
              </a:ext>
            </a:extLst>
          </p:cNvPr>
          <p:cNvSpPr/>
          <p:nvPr/>
        </p:nvSpPr>
        <p:spPr bwMode="auto">
          <a:xfrm>
            <a:off x="2681299" y="2837049"/>
            <a:ext cx="181000" cy="385430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xmlns="" id="{86076B7C-C47E-C34A-A83A-0A7BC6184264}"/>
              </a:ext>
            </a:extLst>
          </p:cNvPr>
          <p:cNvSpPr/>
          <p:nvPr/>
        </p:nvSpPr>
        <p:spPr bwMode="auto">
          <a:xfrm rot="16200000">
            <a:off x="5204532" y="3645024"/>
            <a:ext cx="181000" cy="385430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5A4E8D0-A907-F54C-984E-6C65C0970376}"/>
              </a:ext>
            </a:extLst>
          </p:cNvPr>
          <p:cNvSpPr/>
          <p:nvPr/>
        </p:nvSpPr>
        <p:spPr>
          <a:xfrm>
            <a:off x="4932040" y="4312372"/>
            <a:ext cx="3975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给定策略，收集大量样本，每个样本包含一个完整的序列；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用回报的样本均值作为其期望的估计；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问题在于完整的序列太长了；</a:t>
            </a:r>
          </a:p>
        </p:txBody>
      </p:sp>
    </p:spTree>
    <p:extLst>
      <p:ext uri="{BB962C8B-B14F-4D97-AF65-F5344CB8AC3E}">
        <p14:creationId xmlns:p14="http://schemas.microsoft.com/office/powerpoint/2010/main" val="1595768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增量更新与时间差分方法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0B02E1EB-32C3-1542-B037-F8D8B338EEDB}"/>
                  </a:ext>
                </a:extLst>
              </p:cNvPr>
              <p:cNvSpPr/>
              <p:nvPr/>
            </p:nvSpPr>
            <p:spPr>
              <a:xfrm>
                <a:off x="1835696" y="3244334"/>
                <a:ext cx="1878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B02E1EB-32C3-1542-B037-F8D8B338E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244334"/>
                <a:ext cx="1878206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下箭头 9">
            <a:extLst>
              <a:ext uri="{FF2B5EF4-FFF2-40B4-BE49-F238E27FC236}">
                <a16:creationId xmlns:a16="http://schemas.microsoft.com/office/drawing/2014/main" xmlns="" id="{83A3D10B-6E00-6C47-AA3D-6E1218F82B5A}"/>
              </a:ext>
            </a:extLst>
          </p:cNvPr>
          <p:cNvSpPr/>
          <p:nvPr/>
        </p:nvSpPr>
        <p:spPr bwMode="auto">
          <a:xfrm>
            <a:off x="2558775" y="3740264"/>
            <a:ext cx="216024" cy="288032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B498CBC0-15EB-6C4A-9E20-7FD6F0FAF01D}"/>
                  </a:ext>
                </a:extLst>
              </p:cNvPr>
              <p:cNvSpPr/>
              <p:nvPr/>
            </p:nvSpPr>
            <p:spPr>
              <a:xfrm>
                <a:off x="641412" y="1120981"/>
                <a:ext cx="8148128" cy="1429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498CBC0-15EB-6C4A-9E20-7FD6F0FAF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12" y="1120981"/>
                <a:ext cx="8148128" cy="1429366"/>
              </a:xfrm>
              <a:prstGeom prst="rect">
                <a:avLst/>
              </a:prstGeom>
              <a:blipFill>
                <a:blip r:embed="rId4"/>
                <a:stretch>
                  <a:fillRect t="-57018" b="-5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0994EF-4F24-5F49-92B6-8B3EB61E3F94}"/>
              </a:ext>
            </a:extLst>
          </p:cNvPr>
          <p:cNvSpPr/>
          <p:nvPr/>
        </p:nvSpPr>
        <p:spPr>
          <a:xfrm>
            <a:off x="706839" y="2481178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增量更新，每次用一个样本更新</a:t>
            </a:r>
            <a:r>
              <a:rPr lang="en-US" altLang="zh-CN" b="0" dirty="0"/>
              <a:t>V</a:t>
            </a:r>
            <a:r>
              <a:rPr lang="zh-CN" altLang="en-US" b="0" dirty="0"/>
              <a:t>值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A12C30D-2F7B-144C-A0A2-BDE5D76009CE}"/>
              </a:ext>
            </a:extLst>
          </p:cNvPr>
          <p:cNvSpPr/>
          <p:nvPr/>
        </p:nvSpPr>
        <p:spPr>
          <a:xfrm>
            <a:off x="771317" y="32305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而且由于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5E542E6B-3F13-374A-A682-351BC2F1143C}"/>
                  </a:ext>
                </a:extLst>
              </p:cNvPr>
              <p:cNvSpPr/>
              <p:nvPr/>
            </p:nvSpPr>
            <p:spPr>
              <a:xfrm>
                <a:off x="771317" y="4235784"/>
                <a:ext cx="5511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/>
                          <a:ea typeface="Cambria Math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542E6B-3F13-374A-A682-351BC2F11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17" y="4235784"/>
                <a:ext cx="5511188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00A8BE3E-3ED6-504B-BD85-A73FE85ABDA5}"/>
              </a:ext>
            </a:extLst>
          </p:cNvPr>
          <p:cNvSpPr/>
          <p:nvPr/>
        </p:nvSpPr>
        <p:spPr bwMode="auto">
          <a:xfrm>
            <a:off x="3275856" y="4605116"/>
            <a:ext cx="1107232" cy="45719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3D7C9981-B2D0-7F4F-BAA2-422304D30896}"/>
              </a:ext>
            </a:extLst>
          </p:cNvPr>
          <p:cNvSpPr/>
          <p:nvPr/>
        </p:nvSpPr>
        <p:spPr bwMode="auto">
          <a:xfrm>
            <a:off x="3275856" y="4998940"/>
            <a:ext cx="2592288" cy="45719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7829962-124F-BA4A-841A-235634C213EB}"/>
              </a:ext>
            </a:extLst>
          </p:cNvPr>
          <p:cNvSpPr/>
          <p:nvPr/>
        </p:nvSpPr>
        <p:spPr>
          <a:xfrm>
            <a:off x="4392310" y="4543251"/>
            <a:ext cx="4485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时间差分目标</a:t>
            </a:r>
            <a:r>
              <a:rPr lang="en-US" altLang="zh-CN" b="0" dirty="0"/>
              <a:t>(Temporal</a:t>
            </a:r>
            <a:r>
              <a:rPr lang="zh-CN" altLang="en-US" b="0" dirty="0"/>
              <a:t> </a:t>
            </a:r>
            <a:r>
              <a:rPr lang="en-US" altLang="zh-CN" b="0" dirty="0"/>
              <a:t>Difference</a:t>
            </a:r>
            <a:r>
              <a:rPr lang="zh-CN" altLang="en-US" b="0" dirty="0"/>
              <a:t> </a:t>
            </a:r>
            <a:r>
              <a:rPr lang="en-US" altLang="zh-CN" b="0" dirty="0"/>
              <a:t>Target)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8A033F69-A100-394A-8CBF-75C82B1F77EC}"/>
              </a:ext>
            </a:extLst>
          </p:cNvPr>
          <p:cNvSpPr/>
          <p:nvPr/>
        </p:nvSpPr>
        <p:spPr>
          <a:xfrm>
            <a:off x="4392310" y="5193689"/>
            <a:ext cx="4361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时间差分误差</a:t>
            </a:r>
            <a:r>
              <a:rPr lang="en-US" altLang="zh-CN" b="0" dirty="0"/>
              <a:t>(Temporal</a:t>
            </a:r>
            <a:r>
              <a:rPr lang="zh-CN" altLang="en-US" b="0" dirty="0"/>
              <a:t> </a:t>
            </a:r>
            <a:r>
              <a:rPr lang="en-US" altLang="zh-CN" b="0" dirty="0"/>
              <a:t>Difference</a:t>
            </a:r>
            <a:r>
              <a:rPr lang="zh-CN" altLang="en-US" b="0" dirty="0"/>
              <a:t> </a:t>
            </a:r>
            <a:r>
              <a:rPr lang="en-US" altLang="zh-CN" b="0" dirty="0"/>
              <a:t>Error)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55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en-US" altLang="zh-CN" dirty="0"/>
              <a:t>MC</a:t>
            </a:r>
            <a:r>
              <a:rPr lang="zh-CN" altLang="en-US" dirty="0"/>
              <a:t>与</a:t>
            </a:r>
            <a:r>
              <a:rPr lang="en-US" altLang="zh-CN" dirty="0"/>
              <a:t>TD</a:t>
            </a:r>
            <a:r>
              <a:rPr lang="zh-CN" altLang="en-US" dirty="0"/>
              <a:t>方法的物理含义</a:t>
            </a:r>
            <a:endParaRPr lang="en-US" altLang="zh-CN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71F22540-8896-024A-82C6-4F3BC4FFCB77}"/>
              </a:ext>
            </a:extLst>
          </p:cNvPr>
          <p:cNvSpPr/>
          <p:nvPr/>
        </p:nvSpPr>
        <p:spPr bwMode="auto">
          <a:xfrm>
            <a:off x="225546" y="1124744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xmlns="" id="{5E540EF8-C9CA-BA44-8D63-340F34329D6A}"/>
              </a:ext>
            </a:extLst>
          </p:cNvPr>
          <p:cNvSpPr/>
          <p:nvPr/>
        </p:nvSpPr>
        <p:spPr bwMode="auto">
          <a:xfrm>
            <a:off x="1593698" y="1340768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2F88DF8-433C-314B-AE9D-E583E8E303B0}"/>
              </a:ext>
            </a:extLst>
          </p:cNvPr>
          <p:cNvSpPr/>
          <p:nvPr/>
        </p:nvSpPr>
        <p:spPr bwMode="auto">
          <a:xfrm>
            <a:off x="2226927" y="1124744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xmlns="" id="{4F113D63-CE47-3B4C-8D2C-8D400D7D9214}"/>
              </a:ext>
            </a:extLst>
          </p:cNvPr>
          <p:cNvSpPr/>
          <p:nvPr/>
        </p:nvSpPr>
        <p:spPr bwMode="auto">
          <a:xfrm>
            <a:off x="3595079" y="1340768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B5EBE628-08B3-E144-A458-49D3DE6E7C13}"/>
              </a:ext>
            </a:extLst>
          </p:cNvPr>
          <p:cNvSpPr/>
          <p:nvPr/>
        </p:nvSpPr>
        <p:spPr bwMode="auto">
          <a:xfrm>
            <a:off x="4228308" y="1124744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xmlns="" id="{93813E14-CE64-5E42-960B-9FC1221A82EF}"/>
              </a:ext>
            </a:extLst>
          </p:cNvPr>
          <p:cNvSpPr/>
          <p:nvPr/>
        </p:nvSpPr>
        <p:spPr bwMode="auto">
          <a:xfrm>
            <a:off x="5596460" y="1340768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D6C87A8-352A-A245-A381-B1E4476B681C}"/>
              </a:ext>
            </a:extLst>
          </p:cNvPr>
          <p:cNvSpPr txBox="1"/>
          <p:nvPr/>
        </p:nvSpPr>
        <p:spPr>
          <a:xfrm>
            <a:off x="1615839" y="1002159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B77FBBBF-453F-F64D-ADB0-24035E0391C9}"/>
              </a:ext>
            </a:extLst>
          </p:cNvPr>
          <p:cNvSpPr txBox="1"/>
          <p:nvPr/>
        </p:nvSpPr>
        <p:spPr>
          <a:xfrm>
            <a:off x="3623661" y="986580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85BD3B65-8939-9343-8AB3-4FA263584DC1}"/>
              </a:ext>
            </a:extLst>
          </p:cNvPr>
          <p:cNvSpPr txBox="1"/>
          <p:nvPr/>
        </p:nvSpPr>
        <p:spPr>
          <a:xfrm>
            <a:off x="5625111" y="1003358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xmlns="" id="{D188DA38-88BC-F043-ACB6-D1277F230F41}"/>
              </a:ext>
            </a:extLst>
          </p:cNvPr>
          <p:cNvSpPr/>
          <p:nvPr/>
        </p:nvSpPr>
        <p:spPr bwMode="auto">
          <a:xfrm>
            <a:off x="6891099" y="1340768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5FABCCA4-355F-A645-A6BA-3BC1E8EA8794}"/>
              </a:ext>
            </a:extLst>
          </p:cNvPr>
          <p:cNvSpPr/>
          <p:nvPr/>
        </p:nvSpPr>
        <p:spPr bwMode="auto">
          <a:xfrm>
            <a:off x="7524328" y="1124744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T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E305CB91-B58C-3B4B-9A76-E34AC9625C33}"/>
              </a:ext>
            </a:extLst>
          </p:cNvPr>
          <p:cNvSpPr txBox="1"/>
          <p:nvPr/>
        </p:nvSpPr>
        <p:spPr>
          <a:xfrm>
            <a:off x="6919681" y="988948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n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xmlns="" id="{E1DA7825-2079-E64A-9627-28C64F2A711E}"/>
                  </a:ext>
                </a:extLst>
              </p:cNvPr>
              <p:cNvSpPr/>
              <p:nvPr/>
            </p:nvSpPr>
            <p:spPr>
              <a:xfrm>
                <a:off x="6254304" y="1225767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1DA7825-2079-E64A-9627-28C64F2A7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304" y="1225767"/>
                <a:ext cx="4219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672AEBA-5319-BF4E-BD01-EF6D53D119C5}"/>
              </a:ext>
            </a:extLst>
          </p:cNvPr>
          <p:cNvSpPr txBox="1"/>
          <p:nvPr/>
        </p:nvSpPr>
        <p:spPr>
          <a:xfrm>
            <a:off x="281022" y="2737336"/>
            <a:ext cx="70467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MC</a:t>
            </a:r>
            <a:r>
              <a:rPr kumimoji="1" lang="zh-CN" altLang="en-US" dirty="0"/>
              <a:t>方法：用完整的序列来更新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TD</a:t>
            </a:r>
            <a:r>
              <a:rPr kumimoji="1" lang="zh-CN" altLang="en-US" dirty="0"/>
              <a:t>方法：用</a:t>
            </a:r>
            <a:r>
              <a:rPr kumimoji="1" lang="en-US" altLang="zh-CN" dirty="0"/>
              <a:t>k+1</a:t>
            </a:r>
            <a:r>
              <a:rPr kumimoji="1" lang="zh-CN" altLang="en-US" dirty="0"/>
              <a:t>的新增数据和前</a:t>
            </a:r>
            <a:r>
              <a:rPr kumimoji="1" lang="en-US" altLang="zh-CN" dirty="0"/>
              <a:t>k</a:t>
            </a:r>
            <a:r>
              <a:rPr kumimoji="1" lang="zh-CN" altLang="en-US" dirty="0"/>
              <a:t>步得到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值的估计来更新</a:t>
            </a:r>
            <a:r>
              <a:rPr kumimoji="1" lang="en-US" altLang="zh-CN" dirty="0"/>
              <a:t>V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因此，</a:t>
            </a:r>
            <a:r>
              <a:rPr kumimoji="1" lang="en-US" altLang="zh-CN" dirty="0"/>
              <a:t>TD</a:t>
            </a:r>
            <a:r>
              <a:rPr kumimoji="1" lang="zh-CN" altLang="en-US" dirty="0"/>
              <a:t>方法在每一步都能更新，</a:t>
            </a:r>
            <a:r>
              <a:rPr kumimoji="1" lang="en-US" altLang="zh-CN" dirty="0"/>
              <a:t>MC</a:t>
            </a:r>
            <a:r>
              <a:rPr kumimoji="1" lang="zh-CN" altLang="en-US" dirty="0"/>
              <a:t>方法必须到</a:t>
            </a:r>
            <a:r>
              <a:rPr kumimoji="1" lang="en-US" altLang="zh-CN" dirty="0"/>
              <a:t>terminal</a:t>
            </a:r>
            <a:r>
              <a:rPr kumimoji="1" lang="zh-CN" altLang="en-US" dirty="0"/>
              <a:t>才能更新；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TD</a:t>
            </a:r>
            <a:r>
              <a:rPr kumimoji="1" lang="zh-CN" altLang="en-US" dirty="0"/>
              <a:t>方法的偏差</a:t>
            </a:r>
            <a:r>
              <a:rPr kumimoji="1" lang="en-US" altLang="zh-CN" dirty="0"/>
              <a:t>(bias)</a:t>
            </a:r>
            <a:r>
              <a:rPr kumimoji="1" lang="zh-CN" altLang="en-US" dirty="0"/>
              <a:t>大，方差</a:t>
            </a:r>
            <a:r>
              <a:rPr kumimoji="1" lang="en-US" altLang="zh-CN" dirty="0"/>
              <a:t>(variance)</a:t>
            </a:r>
            <a:r>
              <a:rPr kumimoji="1" lang="zh-CN" altLang="en-US" dirty="0"/>
              <a:t>小，</a:t>
            </a:r>
            <a:r>
              <a:rPr kumimoji="1" lang="en-US" altLang="zh-CN" dirty="0"/>
              <a:t>MC</a:t>
            </a:r>
            <a:r>
              <a:rPr kumimoji="1" lang="zh-CN" altLang="en-US" dirty="0"/>
              <a:t>方法的偏差小，方差大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8F4A0D5-773A-5343-B87D-8B1F709D14B8}"/>
              </a:ext>
            </a:extLst>
          </p:cNvPr>
          <p:cNvSpPr/>
          <p:nvPr/>
        </p:nvSpPr>
        <p:spPr bwMode="auto">
          <a:xfrm>
            <a:off x="207116" y="907131"/>
            <a:ext cx="3806307" cy="1156114"/>
          </a:xfrm>
          <a:prstGeom prst="rect">
            <a:avLst/>
          </a:prstGeom>
          <a:noFill/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090B37C5-ADEE-DD45-93DD-1C1BA1070E34}"/>
              </a:ext>
            </a:extLst>
          </p:cNvPr>
          <p:cNvSpPr/>
          <p:nvPr/>
        </p:nvSpPr>
        <p:spPr bwMode="auto">
          <a:xfrm>
            <a:off x="143932" y="774288"/>
            <a:ext cx="5934684" cy="1745435"/>
          </a:xfrm>
          <a:prstGeom prst="rect">
            <a:avLst/>
          </a:prstGeom>
          <a:noFill/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47ECF471-E861-7148-80D6-97CB107FBAC4}"/>
                  </a:ext>
                </a:extLst>
              </p:cNvPr>
              <p:cNvSpPr/>
              <p:nvPr/>
            </p:nvSpPr>
            <p:spPr>
              <a:xfrm>
                <a:off x="4319635" y="1955758"/>
                <a:ext cx="1987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7ECF471-E861-7148-80D6-97CB107FB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635" y="1955758"/>
                <a:ext cx="198740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06A71BA1-39D9-224A-91F7-47A6D53E07E6}"/>
                  </a:ext>
                </a:extLst>
              </p:cNvPr>
              <p:cNvSpPr/>
              <p:nvPr/>
            </p:nvSpPr>
            <p:spPr>
              <a:xfrm>
                <a:off x="2556791" y="1731994"/>
                <a:ext cx="9128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A71BA1-39D9-224A-91F7-47A6D53E0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791" y="1731994"/>
                <a:ext cx="912879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B8183C6-8650-9140-AFC3-4A60B0392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292" y="5084158"/>
            <a:ext cx="3606023" cy="1096149"/>
          </a:xfrm>
          <a:prstGeom prst="rect">
            <a:avLst/>
          </a:prstGeom>
        </p:spPr>
      </p:pic>
      <p:sp>
        <p:nvSpPr>
          <p:cNvPr id="50" name="直角上箭头 49">
            <a:extLst>
              <a:ext uri="{FF2B5EF4-FFF2-40B4-BE49-F238E27FC236}">
                <a16:creationId xmlns:a16="http://schemas.microsoft.com/office/drawing/2014/main" xmlns="" id="{2AA62483-BB10-A949-9683-7D0A02AB4B82}"/>
              </a:ext>
            </a:extLst>
          </p:cNvPr>
          <p:cNvSpPr/>
          <p:nvPr/>
        </p:nvSpPr>
        <p:spPr bwMode="auto">
          <a:xfrm rot="5400000">
            <a:off x="3638218" y="5367084"/>
            <a:ext cx="400857" cy="413121"/>
          </a:xfrm>
          <a:prstGeom prst="bent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92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en-US" altLang="zh-CN" dirty="0"/>
              <a:t>Q-Learning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B9F8A73C-C297-EB4D-842D-9EAE1EB019D0}"/>
              </a:ext>
            </a:extLst>
          </p:cNvPr>
          <p:cNvSpPr/>
          <p:nvPr/>
        </p:nvSpPr>
        <p:spPr bwMode="auto">
          <a:xfrm>
            <a:off x="333134" y="1363876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xmlns="" id="{4969A04D-482C-AF45-ABFF-71BC9DE8F1F4}"/>
              </a:ext>
            </a:extLst>
          </p:cNvPr>
          <p:cNvSpPr/>
          <p:nvPr/>
        </p:nvSpPr>
        <p:spPr bwMode="auto">
          <a:xfrm>
            <a:off x="1701286" y="1579900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3F69570-B048-4043-AADB-9446C671853C}"/>
              </a:ext>
            </a:extLst>
          </p:cNvPr>
          <p:cNvSpPr/>
          <p:nvPr/>
        </p:nvSpPr>
        <p:spPr bwMode="auto">
          <a:xfrm>
            <a:off x="2334515" y="1363876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xmlns="" id="{39111BB8-2768-C245-A401-8FD96FCB684B}"/>
              </a:ext>
            </a:extLst>
          </p:cNvPr>
          <p:cNvSpPr/>
          <p:nvPr/>
        </p:nvSpPr>
        <p:spPr bwMode="auto">
          <a:xfrm>
            <a:off x="3702667" y="1579900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ABFD083F-CCD8-6C41-BCBF-F20B66250523}"/>
              </a:ext>
            </a:extLst>
          </p:cNvPr>
          <p:cNvSpPr/>
          <p:nvPr/>
        </p:nvSpPr>
        <p:spPr bwMode="auto">
          <a:xfrm>
            <a:off x="4335896" y="1363876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xmlns="" id="{C6D2B80A-CADB-A447-A917-3883B434506F}"/>
              </a:ext>
            </a:extLst>
          </p:cNvPr>
          <p:cNvSpPr/>
          <p:nvPr/>
        </p:nvSpPr>
        <p:spPr bwMode="auto">
          <a:xfrm>
            <a:off x="5704048" y="1579900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0E60B158-3B6A-944A-9030-99F44F5FBCCD}"/>
              </a:ext>
            </a:extLst>
          </p:cNvPr>
          <p:cNvSpPr txBox="1"/>
          <p:nvPr/>
        </p:nvSpPr>
        <p:spPr>
          <a:xfrm>
            <a:off x="1723427" y="1241291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49C2BB68-8A63-2D44-8DA7-92D07EB330D0}"/>
              </a:ext>
            </a:extLst>
          </p:cNvPr>
          <p:cNvSpPr txBox="1"/>
          <p:nvPr/>
        </p:nvSpPr>
        <p:spPr>
          <a:xfrm>
            <a:off x="3731249" y="1225712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71D5792-ACD1-464D-9330-F72EC68D7476}"/>
              </a:ext>
            </a:extLst>
          </p:cNvPr>
          <p:cNvSpPr txBox="1"/>
          <p:nvPr/>
        </p:nvSpPr>
        <p:spPr>
          <a:xfrm>
            <a:off x="5732699" y="1242490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xmlns="" id="{F049C2C5-1E29-4F41-B1AE-AC8620D2D8C7}"/>
              </a:ext>
            </a:extLst>
          </p:cNvPr>
          <p:cNvSpPr/>
          <p:nvPr/>
        </p:nvSpPr>
        <p:spPr bwMode="auto">
          <a:xfrm>
            <a:off x="6998687" y="1579900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8250C78-813C-BC43-AD2E-66B2DE949B21}"/>
              </a:ext>
            </a:extLst>
          </p:cNvPr>
          <p:cNvSpPr/>
          <p:nvPr/>
        </p:nvSpPr>
        <p:spPr bwMode="auto">
          <a:xfrm>
            <a:off x="7631916" y="1363876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T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67671290-E914-F045-9970-F70214DCDF51}"/>
              </a:ext>
            </a:extLst>
          </p:cNvPr>
          <p:cNvSpPr txBox="1"/>
          <p:nvPr/>
        </p:nvSpPr>
        <p:spPr>
          <a:xfrm>
            <a:off x="7027269" y="1228080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n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E59C9138-9212-0048-9FEC-4A327FCEC933}"/>
                  </a:ext>
                </a:extLst>
              </p:cNvPr>
              <p:cNvSpPr/>
              <p:nvPr/>
            </p:nvSpPr>
            <p:spPr>
              <a:xfrm>
                <a:off x="6361892" y="1464899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59C9138-9212-0048-9FEC-4A327FCEC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892" y="1464899"/>
                <a:ext cx="4219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EB95E61E-C857-B648-9B26-826B150774ED}"/>
              </a:ext>
            </a:extLst>
          </p:cNvPr>
          <p:cNvSpPr/>
          <p:nvPr/>
        </p:nvSpPr>
        <p:spPr bwMode="auto">
          <a:xfrm>
            <a:off x="314704" y="1146263"/>
            <a:ext cx="3806307" cy="1156114"/>
          </a:xfrm>
          <a:prstGeom prst="rect">
            <a:avLst/>
          </a:prstGeom>
          <a:noFill/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5DFD596E-5E44-B344-8A78-2DCB77F205BF}"/>
              </a:ext>
            </a:extLst>
          </p:cNvPr>
          <p:cNvSpPr/>
          <p:nvPr/>
        </p:nvSpPr>
        <p:spPr bwMode="auto">
          <a:xfrm>
            <a:off x="251520" y="1013420"/>
            <a:ext cx="5934684" cy="1745435"/>
          </a:xfrm>
          <a:prstGeom prst="rect">
            <a:avLst/>
          </a:prstGeom>
          <a:noFill/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="" id="{14D70273-2713-2044-B321-6C6F43EC3FC8}"/>
                  </a:ext>
                </a:extLst>
              </p:cNvPr>
              <p:cNvSpPr/>
              <p:nvPr/>
            </p:nvSpPr>
            <p:spPr>
              <a:xfrm>
                <a:off x="900460" y="2350072"/>
                <a:ext cx="5220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D70273-2713-2044-B321-6C6F43EC3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60" y="2350072"/>
                <a:ext cx="522021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xmlns="" id="{3CB6CE11-8A89-734A-8BFA-3A59A2031AE5}"/>
              </a:ext>
            </a:extLst>
          </p:cNvPr>
          <p:cNvSpPr/>
          <p:nvPr/>
        </p:nvSpPr>
        <p:spPr>
          <a:xfrm>
            <a:off x="334775" y="2802428"/>
            <a:ext cx="7263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有了</a:t>
            </a:r>
            <a:r>
              <a:rPr lang="en-US" altLang="zh-CN" b="0" dirty="0"/>
              <a:t>V</a:t>
            </a:r>
            <a:r>
              <a:rPr lang="zh-CN" altLang="en-US" b="0" dirty="0"/>
              <a:t>值，在无模型的时候依然不能进行策略的迭代和优化，为什么？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A66E87FC-AD3F-B545-9826-1F8BFB303EBF}"/>
                  </a:ext>
                </a:extLst>
              </p:cNvPr>
              <p:cNvSpPr/>
              <p:nvPr/>
            </p:nvSpPr>
            <p:spPr>
              <a:xfrm>
                <a:off x="370141" y="3348600"/>
                <a:ext cx="19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66E87FC-AD3F-B545-9826-1F8BFB303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1" y="3348600"/>
                <a:ext cx="1943674" cy="369332"/>
              </a:xfrm>
              <a:prstGeom prst="rect">
                <a:avLst/>
              </a:prstGeom>
              <a:blipFill>
                <a:blip r:embed="rId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09C28CB-B281-AC45-AEA6-023800274858}"/>
              </a:ext>
            </a:extLst>
          </p:cNvPr>
          <p:cNvSpPr/>
          <p:nvPr/>
        </p:nvSpPr>
        <p:spPr>
          <a:xfrm>
            <a:off x="2483768" y="3348108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动作</a:t>
            </a:r>
            <a:r>
              <a:rPr lang="en-US" altLang="zh-CN" b="0" dirty="0"/>
              <a:t>-</a:t>
            </a:r>
            <a:r>
              <a:rPr lang="zh-CN" altLang="en-US" b="0" dirty="0"/>
              <a:t>值</a:t>
            </a:r>
            <a:r>
              <a:rPr lang="en-US" altLang="zh-CN" b="0" dirty="0"/>
              <a:t>(action-value)</a:t>
            </a:r>
            <a:r>
              <a:rPr lang="zh-CN" altLang="en-US" b="0" dirty="0"/>
              <a:t>函数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1537C458-48AD-7B45-88CB-5485600FFF83}"/>
              </a:ext>
            </a:extLst>
          </p:cNvPr>
          <p:cNvSpPr/>
          <p:nvPr/>
        </p:nvSpPr>
        <p:spPr>
          <a:xfrm>
            <a:off x="368594" y="4661387"/>
            <a:ext cx="789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在无模型的时候，贪婪的改进策略可以保证最后得到最优策略么，为什么？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4A8C8291-B9DA-6B4F-A914-B0ACF17AA9BB}"/>
                  </a:ext>
                </a:extLst>
              </p:cNvPr>
              <p:cNvSpPr/>
              <p:nvPr/>
            </p:nvSpPr>
            <p:spPr>
              <a:xfrm>
                <a:off x="500208" y="5124792"/>
                <a:ext cx="216046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/>
                  <a:t>Greedy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="0" dirty="0"/>
                  <a:t>-greedy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8C8291-B9DA-6B4F-A914-B0ACF17AA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08" y="5124792"/>
                <a:ext cx="2160463" cy="646331"/>
              </a:xfrm>
              <a:prstGeom prst="rect">
                <a:avLst/>
              </a:prstGeom>
              <a:blipFill>
                <a:blip r:embed="rId6"/>
                <a:stretch>
                  <a:fillRect l="-1744" t="-3922" r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E85198C6-5F2E-5B4A-815C-F7E21C951379}"/>
                  </a:ext>
                </a:extLst>
              </p:cNvPr>
              <p:cNvSpPr txBox="1"/>
              <p:nvPr/>
            </p:nvSpPr>
            <p:spPr>
              <a:xfrm>
                <a:off x="3085483" y="5114965"/>
                <a:ext cx="310072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kumimoji="1"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𝑎𝑟𝑔𝑚𝑎𝑥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𝑟𝑎𝑛𝑑𝑜𝑚</m:t>
                                </m:r>
                                <m:r>
                                  <a:rPr kumimoji="1" lang="zh-CN" alt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85198C6-5F2E-5B4A-815C-F7E21C951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483" y="5114965"/>
                <a:ext cx="3100721" cy="617861"/>
              </a:xfrm>
              <a:prstGeom prst="rect">
                <a:avLst/>
              </a:prstGeom>
              <a:blipFill>
                <a:blip r:embed="rId7"/>
                <a:stretch>
                  <a:fillRect l="-35918" t="-228571" b="-3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046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en-US" altLang="zh-CN" dirty="0"/>
              <a:t>Q-Learning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B9F8A73C-C297-EB4D-842D-9EAE1EB019D0}"/>
              </a:ext>
            </a:extLst>
          </p:cNvPr>
          <p:cNvSpPr/>
          <p:nvPr/>
        </p:nvSpPr>
        <p:spPr bwMode="auto">
          <a:xfrm>
            <a:off x="333134" y="1363876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xmlns="" id="{4969A04D-482C-AF45-ABFF-71BC9DE8F1F4}"/>
              </a:ext>
            </a:extLst>
          </p:cNvPr>
          <p:cNvSpPr/>
          <p:nvPr/>
        </p:nvSpPr>
        <p:spPr bwMode="auto">
          <a:xfrm>
            <a:off x="1701286" y="1579900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3F69570-B048-4043-AADB-9446C671853C}"/>
              </a:ext>
            </a:extLst>
          </p:cNvPr>
          <p:cNvSpPr/>
          <p:nvPr/>
        </p:nvSpPr>
        <p:spPr bwMode="auto">
          <a:xfrm>
            <a:off x="2334515" y="1363876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xmlns="" id="{39111BB8-2768-C245-A401-8FD96FCB684B}"/>
              </a:ext>
            </a:extLst>
          </p:cNvPr>
          <p:cNvSpPr/>
          <p:nvPr/>
        </p:nvSpPr>
        <p:spPr bwMode="auto">
          <a:xfrm>
            <a:off x="3702667" y="1579900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ABFD083F-CCD8-6C41-BCBF-F20B66250523}"/>
              </a:ext>
            </a:extLst>
          </p:cNvPr>
          <p:cNvSpPr/>
          <p:nvPr/>
        </p:nvSpPr>
        <p:spPr bwMode="auto">
          <a:xfrm>
            <a:off x="4335896" y="1363876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xmlns="" id="{C6D2B80A-CADB-A447-A917-3883B434506F}"/>
              </a:ext>
            </a:extLst>
          </p:cNvPr>
          <p:cNvSpPr/>
          <p:nvPr/>
        </p:nvSpPr>
        <p:spPr bwMode="auto">
          <a:xfrm>
            <a:off x="5704048" y="1579900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0E60B158-3B6A-944A-9030-99F44F5FBCCD}"/>
              </a:ext>
            </a:extLst>
          </p:cNvPr>
          <p:cNvSpPr txBox="1"/>
          <p:nvPr/>
        </p:nvSpPr>
        <p:spPr>
          <a:xfrm>
            <a:off x="1723427" y="1241291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49C2BB68-8A63-2D44-8DA7-92D07EB330D0}"/>
              </a:ext>
            </a:extLst>
          </p:cNvPr>
          <p:cNvSpPr txBox="1"/>
          <p:nvPr/>
        </p:nvSpPr>
        <p:spPr>
          <a:xfrm>
            <a:off x="3716514" y="1160040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71D5792-ACD1-464D-9330-F72EC68D7476}"/>
              </a:ext>
            </a:extLst>
          </p:cNvPr>
          <p:cNvSpPr txBox="1"/>
          <p:nvPr/>
        </p:nvSpPr>
        <p:spPr>
          <a:xfrm>
            <a:off x="5732699" y="1242490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xmlns="" id="{F049C2C5-1E29-4F41-B1AE-AC8620D2D8C7}"/>
              </a:ext>
            </a:extLst>
          </p:cNvPr>
          <p:cNvSpPr/>
          <p:nvPr/>
        </p:nvSpPr>
        <p:spPr bwMode="auto">
          <a:xfrm>
            <a:off x="6998687" y="1579900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8250C78-813C-BC43-AD2E-66B2DE949B21}"/>
              </a:ext>
            </a:extLst>
          </p:cNvPr>
          <p:cNvSpPr/>
          <p:nvPr/>
        </p:nvSpPr>
        <p:spPr bwMode="auto">
          <a:xfrm>
            <a:off x="7631916" y="1363876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T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67671290-E914-F045-9970-F70214DCDF51}"/>
              </a:ext>
            </a:extLst>
          </p:cNvPr>
          <p:cNvSpPr txBox="1"/>
          <p:nvPr/>
        </p:nvSpPr>
        <p:spPr>
          <a:xfrm>
            <a:off x="7027269" y="1228080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n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E59C9138-9212-0048-9FEC-4A327FCEC933}"/>
                  </a:ext>
                </a:extLst>
              </p:cNvPr>
              <p:cNvSpPr/>
              <p:nvPr/>
            </p:nvSpPr>
            <p:spPr>
              <a:xfrm>
                <a:off x="6361892" y="1464899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59C9138-9212-0048-9FEC-4A327FCEC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892" y="1464899"/>
                <a:ext cx="4219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="" id="{14D70273-2713-2044-B321-6C6F43EC3FC8}"/>
                  </a:ext>
                </a:extLst>
              </p:cNvPr>
              <p:cNvSpPr/>
              <p:nvPr/>
            </p:nvSpPr>
            <p:spPr>
              <a:xfrm>
                <a:off x="943395" y="3148731"/>
                <a:ext cx="6092373" cy="1455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altLang="zh-CN" b="0" i="1" dirty="0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b="0" i="1" dirty="0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dirty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CN" b="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dirty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b="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kumimoji="1" lang="zh-CN" altLang="en-US" b="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>
                                    <a:latin typeface="Cambria Math" panose="02040503050406030204" pitchFamily="18" charset="0"/>
                                  </a:rPr>
                                  <m:t>𝑎𝑟𝑔𝑚𝑎𝑥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zh-CN" altLang="en-US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kumimoji="1" lang="en-US" altLang="zh-CN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kumimoji="1" lang="zh-CN" altLang="en-US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zh-CN" altLang="en-US" b="0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en-US" altLang="zh-CN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b="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>
                                    <a:latin typeface="Cambria Math" panose="02040503050406030204" pitchFamily="18" charset="0"/>
                                  </a:rPr>
                                  <m:t>𝑟𝑎𝑛𝑑𝑜𝑚</m:t>
                                </m:r>
                                <m:r>
                                  <a:rPr kumimoji="1" lang="zh-CN" altLang="en-US" b="0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</m:t>
                                </m:r>
                                <m:r>
                                  <a:rPr kumimoji="1" lang="en-US" altLang="zh-CN" b="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4D70273-2713-2044-B321-6C6F43EC3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95" y="3148731"/>
                <a:ext cx="6092373" cy="1455398"/>
              </a:xfrm>
              <a:prstGeom prst="rect">
                <a:avLst/>
              </a:prstGeom>
              <a:blipFill>
                <a:blip r:embed="rId4"/>
                <a:stretch>
                  <a:fillRect t="-62069" b="-1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6AD643FD-63F9-F540-AF01-6A13B70D0893}"/>
                  </a:ext>
                </a:extLst>
              </p:cNvPr>
              <p:cNvSpPr/>
              <p:nvPr/>
            </p:nvSpPr>
            <p:spPr>
              <a:xfrm>
                <a:off x="1121143" y="2373203"/>
                <a:ext cx="5220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AD643FD-63F9-F540-AF01-6A13B70D0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43" y="2373203"/>
                <a:ext cx="5220211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下箭头 6">
            <a:extLst>
              <a:ext uri="{FF2B5EF4-FFF2-40B4-BE49-F238E27FC236}">
                <a16:creationId xmlns:a16="http://schemas.microsoft.com/office/drawing/2014/main" xmlns="" id="{BBDB38CF-8D58-5249-A3D5-2B16A18037FA}"/>
              </a:ext>
            </a:extLst>
          </p:cNvPr>
          <p:cNvSpPr/>
          <p:nvPr/>
        </p:nvSpPr>
        <p:spPr bwMode="auto">
          <a:xfrm>
            <a:off x="3558651" y="2773747"/>
            <a:ext cx="144016" cy="307158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A49704A-C036-0A41-97AA-0662C24CB136}"/>
              </a:ext>
            </a:extLst>
          </p:cNvPr>
          <p:cNvSpPr txBox="1"/>
          <p:nvPr/>
        </p:nvSpPr>
        <p:spPr>
          <a:xfrm>
            <a:off x="995546" y="4823540"/>
            <a:ext cx="4276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为什么这里有个</a:t>
            </a:r>
            <a:r>
              <a:rPr kumimoji="1" lang="en-US" altLang="zh-CN" dirty="0"/>
              <a:t>max</a:t>
            </a:r>
            <a:r>
              <a:rPr kumimoji="1" lang="zh-CN" altLang="en-US" dirty="0"/>
              <a:t>？含义是什么？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6996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带有悬崖的升级版格子世界</a:t>
            </a:r>
            <a:endParaRPr lang="en-US" altLang="zh-CN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xmlns="" id="{79798927-EF23-6549-A428-F8B1B1518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27868"/>
              </p:ext>
            </p:extLst>
          </p:nvPr>
        </p:nvGraphicFramePr>
        <p:xfrm>
          <a:off x="863080" y="1279250"/>
          <a:ext cx="6013176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1098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23176008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790806273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3334004307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3764295139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67573072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1979793530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504766018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1062444168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25" name="笑脸 24">
            <a:extLst>
              <a:ext uri="{FF2B5EF4-FFF2-40B4-BE49-F238E27FC236}">
                <a16:creationId xmlns:a16="http://schemas.microsoft.com/office/drawing/2014/main" xmlns="" id="{24369781-9EF9-1346-96F6-6893A4979CF1}"/>
              </a:ext>
            </a:extLst>
          </p:cNvPr>
          <p:cNvSpPr/>
          <p:nvPr/>
        </p:nvSpPr>
        <p:spPr bwMode="auto">
          <a:xfrm>
            <a:off x="971600" y="2852936"/>
            <a:ext cx="360040" cy="345430"/>
          </a:xfrm>
          <a:prstGeom prst="smileyFace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太阳 25">
            <a:extLst>
              <a:ext uri="{FF2B5EF4-FFF2-40B4-BE49-F238E27FC236}">
                <a16:creationId xmlns:a16="http://schemas.microsoft.com/office/drawing/2014/main" xmlns="" id="{BF9F2D56-9A3E-DD4F-B222-C4CC3058E584}"/>
              </a:ext>
            </a:extLst>
          </p:cNvPr>
          <p:cNvSpPr/>
          <p:nvPr/>
        </p:nvSpPr>
        <p:spPr bwMode="auto">
          <a:xfrm>
            <a:off x="6460920" y="2855015"/>
            <a:ext cx="360040" cy="396044"/>
          </a:xfrm>
          <a:prstGeom prst="sun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F75CCFB0-9A95-C643-A2F6-A7849FD9CB76}"/>
                  </a:ext>
                </a:extLst>
              </p:cNvPr>
              <p:cNvSpPr/>
              <p:nvPr/>
            </p:nvSpPr>
            <p:spPr>
              <a:xfrm>
                <a:off x="755576" y="3725774"/>
                <a:ext cx="4090748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目的地在</a:t>
                </a:r>
                <a:r>
                  <a:rPr lang="en-US" altLang="zh-CN" b="0" dirty="0"/>
                  <a:t>(3,11)</a:t>
                </a:r>
                <a:r>
                  <a:rPr lang="zh-CN" altLang="en-US" b="0" dirty="0"/>
                  <a:t> </a:t>
                </a:r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动作为上下左右移动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格（超出边界停留在原地）</a:t>
                </a:r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0" dirty="0"/>
                  <a:t>(3,1-10)</a:t>
                </a:r>
                <a:r>
                  <a:rPr lang="zh-CN" altLang="en-US" b="0" dirty="0"/>
                  <a:t>为悬崖，走到悬崖</a:t>
                </a:r>
                <a:r>
                  <a:rPr lang="en-US" altLang="zh-CN" b="0" dirty="0"/>
                  <a:t>reward-100</a:t>
                </a:r>
                <a:r>
                  <a:rPr lang="zh-CN" altLang="en-US" b="0" dirty="0"/>
                  <a:t>，游戏结束</a:t>
                </a:r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每走一步</a:t>
                </a:r>
                <a:r>
                  <a:rPr lang="en-US" altLang="zh-CN" b="0" dirty="0"/>
                  <a:t>reward</a:t>
                </a:r>
                <a:r>
                  <a:rPr lang="zh-CN" altLang="en-US" b="0" dirty="0"/>
                  <a:t>为</a:t>
                </a:r>
                <a:r>
                  <a:rPr lang="en-US" altLang="zh-CN" b="0" dirty="0"/>
                  <a:t>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75CCFB0-9A95-C643-A2F6-A7849FD9C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25774"/>
                <a:ext cx="4090748" cy="2862322"/>
              </a:xfrm>
              <a:prstGeom prst="rect">
                <a:avLst/>
              </a:prstGeom>
              <a:blipFill>
                <a:blip r:embed="rId3"/>
                <a:stretch>
                  <a:fillRect l="-617" t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十字箭头 27">
            <a:extLst>
              <a:ext uri="{FF2B5EF4-FFF2-40B4-BE49-F238E27FC236}">
                <a16:creationId xmlns:a16="http://schemas.microsoft.com/office/drawing/2014/main" xmlns="" id="{D3A764A5-D8A3-904F-84EC-463AC4666E40}"/>
              </a:ext>
            </a:extLst>
          </p:cNvPr>
          <p:cNvSpPr/>
          <p:nvPr/>
        </p:nvSpPr>
        <p:spPr bwMode="auto">
          <a:xfrm>
            <a:off x="7068713" y="4095106"/>
            <a:ext cx="360040" cy="360040"/>
          </a:xfrm>
          <a:prstGeom prst="quad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C060B3A8-596F-DD46-8C11-34FFDCC5B1E1}"/>
              </a:ext>
            </a:extLst>
          </p:cNvPr>
          <p:cNvSpPr/>
          <p:nvPr/>
        </p:nvSpPr>
        <p:spPr>
          <a:xfrm>
            <a:off x="7092280" y="372577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7EDEAE47-61E9-9F49-A203-128E17F9A29E}"/>
              </a:ext>
            </a:extLst>
          </p:cNvPr>
          <p:cNvSpPr/>
          <p:nvPr/>
        </p:nvSpPr>
        <p:spPr>
          <a:xfrm>
            <a:off x="7405186" y="409046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7E3D3F02-B425-3C46-8B9F-57E04D592A8B}"/>
              </a:ext>
            </a:extLst>
          </p:cNvPr>
          <p:cNvSpPr/>
          <p:nvPr/>
        </p:nvSpPr>
        <p:spPr>
          <a:xfrm>
            <a:off x="7092280" y="443045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77C4C9ED-1B6B-6742-9B4D-062C40C45710}"/>
              </a:ext>
            </a:extLst>
          </p:cNvPr>
          <p:cNvSpPr/>
          <p:nvPr/>
        </p:nvSpPr>
        <p:spPr>
          <a:xfrm>
            <a:off x="6807643" y="4088137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83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zh-CN" altLang="en-US" dirty="0"/>
              <a:t>带有悬崖的升级版格子世界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Q-learning</a:t>
            </a:r>
            <a:r>
              <a:rPr lang="zh-CN" altLang="en-US" dirty="0"/>
              <a:t>实现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67816766-6F1D-B84C-AEF0-378C0F482276}"/>
                  </a:ext>
                </a:extLst>
              </p:cNvPr>
              <p:cNvSpPr txBox="1"/>
              <p:nvPr/>
            </p:nvSpPr>
            <p:spPr>
              <a:xfrm>
                <a:off x="6012160" y="1254323"/>
                <a:ext cx="20162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="0" dirty="0"/>
                  <a:t>-greedy</a:t>
                </a:r>
                <a:r>
                  <a:rPr kumimoji="1" lang="zh-CN" altLang="en-US" dirty="0"/>
                  <a:t>的策略函数实现部分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7816766-6F1D-B84C-AEF0-378C0F48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254323"/>
                <a:ext cx="2016224" cy="646331"/>
              </a:xfrm>
              <a:prstGeom prst="rect">
                <a:avLst/>
              </a:prstGeom>
              <a:blipFill>
                <a:blip r:embed="rId3"/>
                <a:stretch>
                  <a:fillRect l="-1875" t="-5769" r="-1250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xmlns="" id="{502AA6D7-84C8-1945-ADDB-DCCBB771D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43105"/>
            <a:ext cx="5580112" cy="15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27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39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zh-CN" altLang="en-US" dirty="0"/>
              <a:t>带有悬崖的升级版格子世界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Q-learning</a:t>
            </a:r>
            <a:r>
              <a:rPr lang="zh-CN" altLang="en-US" dirty="0"/>
              <a:t>实现</a:t>
            </a:r>
            <a:endParaRPr lang="en-US" altLang="zh-CN" dirty="0"/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xmlns="" id="{4D135A13-4042-6E4A-81D0-67A71BE3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4" y="978315"/>
            <a:ext cx="5821855" cy="517272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BAF4EC8E-8AB2-BE40-9E7A-E344326A62D5}"/>
              </a:ext>
            </a:extLst>
          </p:cNvPr>
          <p:cNvSpPr/>
          <p:nvPr/>
        </p:nvSpPr>
        <p:spPr bwMode="auto">
          <a:xfrm>
            <a:off x="1031348" y="4221088"/>
            <a:ext cx="5052819" cy="158417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7816766-6F1D-B84C-AEF0-378C0F482276}"/>
              </a:ext>
            </a:extLst>
          </p:cNvPr>
          <p:cNvSpPr txBox="1"/>
          <p:nvPr/>
        </p:nvSpPr>
        <p:spPr>
          <a:xfrm>
            <a:off x="6522540" y="4366845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Q-learning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</a:t>
            </a:r>
            <a:r>
              <a:rPr kumimoji="1" lang="zh-CN" altLang="en-US" dirty="0"/>
              <a:t>函数更新部分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753984E-2C42-E143-B748-8A59B7387453}"/>
              </a:ext>
            </a:extLst>
          </p:cNvPr>
          <p:cNvSpPr/>
          <p:nvPr/>
        </p:nvSpPr>
        <p:spPr bwMode="auto">
          <a:xfrm>
            <a:off x="696685" y="2780928"/>
            <a:ext cx="5411992" cy="8325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71BA763C-8EEF-3147-859D-AFE40623BD8B}"/>
              </a:ext>
            </a:extLst>
          </p:cNvPr>
          <p:cNvSpPr txBox="1"/>
          <p:nvPr/>
        </p:nvSpPr>
        <p:spPr>
          <a:xfrm>
            <a:off x="6518540" y="278933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获得动作，在环境中更新一步，得到新的状态</a:t>
            </a:r>
          </a:p>
        </p:txBody>
      </p:sp>
    </p:spTree>
    <p:extLst>
      <p:ext uri="{BB962C8B-B14F-4D97-AF65-F5344CB8AC3E}">
        <p14:creationId xmlns:p14="http://schemas.microsoft.com/office/powerpoint/2010/main" val="1404155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为什么需要强化学习？</a:t>
            </a:r>
            <a:endParaRPr lang="en-US" altLang="zh-CN" dirty="0"/>
          </a:p>
        </p:txBody>
      </p:sp>
      <p:pic>
        <p:nvPicPr>
          <p:cNvPr id="2" name="在线媒体 1" descr="Insane 1st Person Rally Driving!">
            <a:hlinkClick r:id="" action="ppaction://media"/>
            <a:extLst>
              <a:ext uri="{FF2B5EF4-FFF2-40B4-BE49-F238E27FC236}">
                <a16:creationId xmlns:a16="http://schemas.microsoft.com/office/drawing/2014/main" xmlns="" id="{A391DEDA-5BF0-F24C-A3AB-0669AF17A4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78" y="1401615"/>
            <a:ext cx="4522704" cy="2544021"/>
          </a:xfrm>
          <a:prstGeom prst="rect">
            <a:avLst/>
          </a:prstGeom>
        </p:spPr>
      </p:pic>
      <p:sp>
        <p:nvSpPr>
          <p:cNvPr id="9" name="任意形状 8">
            <a:extLst>
              <a:ext uri="{FF2B5EF4-FFF2-40B4-BE49-F238E27FC236}">
                <a16:creationId xmlns:a16="http://schemas.microsoft.com/office/drawing/2014/main" xmlns="" id="{5E92D54F-78EA-A342-878F-BC3AB9E81385}"/>
              </a:ext>
            </a:extLst>
          </p:cNvPr>
          <p:cNvSpPr/>
          <p:nvPr/>
        </p:nvSpPr>
        <p:spPr bwMode="auto">
          <a:xfrm>
            <a:off x="712276" y="4365104"/>
            <a:ext cx="2638003" cy="859418"/>
          </a:xfrm>
          <a:custGeom>
            <a:avLst/>
            <a:gdLst>
              <a:gd name="connsiteX0" fmla="*/ 0 w 2638003"/>
              <a:gd name="connsiteY0" fmla="*/ 854063 h 859418"/>
              <a:gd name="connsiteX1" fmla="*/ 1820708 w 2638003"/>
              <a:gd name="connsiteY1" fmla="*/ 765050 h 859418"/>
              <a:gd name="connsiteX2" fmla="*/ 1221897 w 2638003"/>
              <a:gd name="connsiteY2" fmla="*/ 206700 h 859418"/>
              <a:gd name="connsiteX3" fmla="*/ 2023008 w 2638003"/>
              <a:gd name="connsiteY3" fmla="*/ 20583 h 859418"/>
              <a:gd name="connsiteX4" fmla="*/ 2443794 w 2638003"/>
              <a:gd name="connsiteY4" fmla="*/ 52951 h 859418"/>
              <a:gd name="connsiteX5" fmla="*/ 2589451 w 2638003"/>
              <a:gd name="connsiteY5" fmla="*/ 449461 h 859418"/>
              <a:gd name="connsiteX6" fmla="*/ 2638003 w 2638003"/>
              <a:gd name="connsiteY6" fmla="*/ 514197 h 859418"/>
              <a:gd name="connsiteX7" fmla="*/ 2638003 w 2638003"/>
              <a:gd name="connsiteY7" fmla="*/ 514197 h 8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8003" h="859418">
                <a:moveTo>
                  <a:pt x="0" y="854063"/>
                </a:moveTo>
                <a:cubicBezTo>
                  <a:pt x="808529" y="863503"/>
                  <a:pt x="1617059" y="872944"/>
                  <a:pt x="1820708" y="765050"/>
                </a:cubicBezTo>
                <a:cubicBezTo>
                  <a:pt x="2024358" y="657156"/>
                  <a:pt x="1188180" y="330778"/>
                  <a:pt x="1221897" y="206700"/>
                </a:cubicBezTo>
                <a:cubicBezTo>
                  <a:pt x="1255614" y="82622"/>
                  <a:pt x="1819359" y="46208"/>
                  <a:pt x="2023008" y="20583"/>
                </a:cubicBezTo>
                <a:cubicBezTo>
                  <a:pt x="2226657" y="-5042"/>
                  <a:pt x="2349387" y="-18529"/>
                  <a:pt x="2443794" y="52951"/>
                </a:cubicBezTo>
                <a:cubicBezTo>
                  <a:pt x="2538201" y="124431"/>
                  <a:pt x="2557083" y="372587"/>
                  <a:pt x="2589451" y="449461"/>
                </a:cubicBezTo>
                <a:cubicBezTo>
                  <a:pt x="2621819" y="526335"/>
                  <a:pt x="2638003" y="514197"/>
                  <a:pt x="2638003" y="514197"/>
                </a:cubicBezTo>
                <a:lnTo>
                  <a:pt x="2638003" y="514197"/>
                </a:lnTo>
              </a:path>
            </a:pathLst>
          </a:custGeom>
          <a:noFill/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CC002CB-FF36-964A-81BE-3AB1956589FF}"/>
              </a:ext>
            </a:extLst>
          </p:cNvPr>
          <p:cNvSpPr/>
          <p:nvPr/>
        </p:nvSpPr>
        <p:spPr bwMode="auto">
          <a:xfrm>
            <a:off x="856292" y="5155629"/>
            <a:ext cx="288032" cy="144016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饼形 10">
            <a:extLst>
              <a:ext uri="{FF2B5EF4-FFF2-40B4-BE49-F238E27FC236}">
                <a16:creationId xmlns:a16="http://schemas.microsoft.com/office/drawing/2014/main" xmlns="" id="{BC75C29B-2059-A244-B407-0B77533AE449}"/>
              </a:ext>
            </a:extLst>
          </p:cNvPr>
          <p:cNvSpPr/>
          <p:nvPr/>
        </p:nvSpPr>
        <p:spPr bwMode="auto">
          <a:xfrm rot="20050638">
            <a:off x="905442" y="4976182"/>
            <a:ext cx="477763" cy="496680"/>
          </a:xfrm>
          <a:prstGeom prst="pie">
            <a:avLst>
              <a:gd name="adj1" fmla="val 0"/>
              <a:gd name="adj2" fmla="val 2733034"/>
            </a:avLst>
          </a:prstGeom>
          <a:solidFill>
            <a:srgbClr val="0070C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5B61B49-29DC-9045-AF93-CBF841E3B4F2}"/>
              </a:ext>
            </a:extLst>
          </p:cNvPr>
          <p:cNvSpPr/>
          <p:nvPr/>
        </p:nvSpPr>
        <p:spPr bwMode="auto">
          <a:xfrm>
            <a:off x="1941684" y="5128995"/>
            <a:ext cx="288032" cy="144016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饼形 20">
            <a:extLst>
              <a:ext uri="{FF2B5EF4-FFF2-40B4-BE49-F238E27FC236}">
                <a16:creationId xmlns:a16="http://schemas.microsoft.com/office/drawing/2014/main" xmlns="" id="{D8BF4F41-A0E3-AD4E-8AA8-9F09D06BD001}"/>
              </a:ext>
            </a:extLst>
          </p:cNvPr>
          <p:cNvSpPr/>
          <p:nvPr/>
        </p:nvSpPr>
        <p:spPr bwMode="auto">
          <a:xfrm rot="19415608">
            <a:off x="1990834" y="4949548"/>
            <a:ext cx="477763" cy="496680"/>
          </a:xfrm>
          <a:prstGeom prst="pie">
            <a:avLst>
              <a:gd name="adj1" fmla="val 0"/>
              <a:gd name="adj2" fmla="val 2733034"/>
            </a:avLst>
          </a:prstGeom>
          <a:solidFill>
            <a:srgbClr val="0070C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ECF2E734-8D47-5343-B3FF-81A318A92600}"/>
              </a:ext>
            </a:extLst>
          </p:cNvPr>
          <p:cNvSpPr/>
          <p:nvPr/>
        </p:nvSpPr>
        <p:spPr bwMode="auto">
          <a:xfrm rot="12483109">
            <a:off x="2135512" y="4772775"/>
            <a:ext cx="288032" cy="144016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饼形 22">
            <a:extLst>
              <a:ext uri="{FF2B5EF4-FFF2-40B4-BE49-F238E27FC236}">
                <a16:creationId xmlns:a16="http://schemas.microsoft.com/office/drawing/2014/main" xmlns="" id="{790BD57A-B358-B948-A9A8-88675438536B}"/>
              </a:ext>
            </a:extLst>
          </p:cNvPr>
          <p:cNvSpPr/>
          <p:nvPr/>
        </p:nvSpPr>
        <p:spPr bwMode="auto">
          <a:xfrm rot="10933747">
            <a:off x="1917081" y="4534028"/>
            <a:ext cx="477763" cy="496680"/>
          </a:xfrm>
          <a:prstGeom prst="pie">
            <a:avLst>
              <a:gd name="adj1" fmla="val 0"/>
              <a:gd name="adj2" fmla="val 2733034"/>
            </a:avLst>
          </a:prstGeom>
          <a:solidFill>
            <a:srgbClr val="0070C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E23671C-2B4C-4B4B-BFFB-4A8EE9B5ECF4}"/>
              </a:ext>
            </a:extLst>
          </p:cNvPr>
          <p:cNvSpPr/>
          <p:nvPr/>
        </p:nvSpPr>
        <p:spPr>
          <a:xfrm>
            <a:off x="457200" y="5485076"/>
            <a:ext cx="3466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/>
              <a:t>单动作预测</a:t>
            </a:r>
            <a:r>
              <a:rPr lang="zh-CN" altLang="en-US" sz="1800" b="0" dirty="0"/>
              <a:t>精度</a:t>
            </a:r>
            <a:r>
              <a:rPr lang="en-US" altLang="zh-CN" sz="1800" b="0" dirty="0"/>
              <a:t>99.9%</a:t>
            </a:r>
            <a:r>
              <a:rPr lang="zh-CN" altLang="en-US" sz="1800" b="0" dirty="0"/>
              <a:t>，连续</a:t>
            </a:r>
            <a:r>
              <a:rPr lang="en-US" altLang="zh-CN" b="0" dirty="0"/>
              <a:t>360</a:t>
            </a:r>
            <a:r>
              <a:rPr lang="zh-CN" altLang="en-US" b="0" dirty="0"/>
              <a:t>个动作都是正确的概率是？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4EF7419-7256-5E44-B4F3-9C3B6EAC1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988" y="1401615"/>
            <a:ext cx="4529726" cy="254402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3E1B9C7B-94C9-F044-B60B-62608EEC7ED0}"/>
              </a:ext>
            </a:extLst>
          </p:cNvPr>
          <p:cNvSpPr/>
          <p:nvPr/>
        </p:nvSpPr>
        <p:spPr>
          <a:xfrm>
            <a:off x="5072296" y="5453555"/>
            <a:ext cx="3466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/>
              <a:t>生成</a:t>
            </a:r>
            <a:r>
              <a:rPr lang="en-US" altLang="zh-CN" b="0" dirty="0"/>
              <a:t>100w</a:t>
            </a:r>
            <a:r>
              <a:rPr lang="zh-CN" altLang="en-US" b="0" dirty="0"/>
              <a:t>的标注样本，要多少钱？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08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zh-CN" altLang="en-US" dirty="0"/>
              <a:t>带有悬崖的升级版格子世界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Q-learning</a:t>
            </a:r>
            <a:r>
              <a:rPr lang="zh-CN" altLang="en-US" dirty="0"/>
              <a:t>实现</a:t>
            </a:r>
            <a:endParaRPr lang="en-US" altLang="zh-CN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xmlns="" id="{28E1C222-F585-EF47-8516-8CC630346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77411"/>
              </p:ext>
            </p:extLst>
          </p:nvPr>
        </p:nvGraphicFramePr>
        <p:xfrm>
          <a:off x="179512" y="1268760"/>
          <a:ext cx="6013176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1098">
                  <a:extLst>
                    <a:ext uri="{9D8B030D-6E8A-4147-A177-3AD203B41FA5}">
                      <a16:colId xmlns:a16="http://schemas.microsoft.com/office/drawing/2014/main" xmlns="" val="590856903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2726250594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2764571735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2780323920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23176008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790806273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3334004307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3764295139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67573072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1979793530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504766018"/>
                    </a:ext>
                  </a:extLst>
                </a:gridCol>
                <a:gridCol w="501098">
                  <a:extLst>
                    <a:ext uri="{9D8B030D-6E8A-4147-A177-3AD203B41FA5}">
                      <a16:colId xmlns:a16="http://schemas.microsoft.com/office/drawing/2014/main" xmlns="" val="1062444168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701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88238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67065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7EFE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6230660"/>
                  </a:ext>
                </a:extLst>
              </a:tr>
            </a:tbl>
          </a:graphicData>
        </a:graphic>
      </p:graphicFrame>
      <p:sp>
        <p:nvSpPr>
          <p:cNvPr id="3" name="上箭头 2">
            <a:extLst>
              <a:ext uri="{FF2B5EF4-FFF2-40B4-BE49-F238E27FC236}">
                <a16:creationId xmlns:a16="http://schemas.microsoft.com/office/drawing/2014/main" xmlns="" id="{1CC1E2C2-3AF4-C041-88EF-BEC0809D8149}"/>
              </a:ext>
            </a:extLst>
          </p:cNvPr>
          <p:cNvSpPr/>
          <p:nvPr/>
        </p:nvSpPr>
        <p:spPr bwMode="auto">
          <a:xfrm>
            <a:off x="360040" y="2914454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上箭头 14">
            <a:extLst>
              <a:ext uri="{FF2B5EF4-FFF2-40B4-BE49-F238E27FC236}">
                <a16:creationId xmlns:a16="http://schemas.microsoft.com/office/drawing/2014/main" xmlns="" id="{295E2569-7BC4-8947-9CC7-2E1FA8C17CBB}"/>
              </a:ext>
            </a:extLst>
          </p:cNvPr>
          <p:cNvSpPr/>
          <p:nvPr/>
        </p:nvSpPr>
        <p:spPr bwMode="auto">
          <a:xfrm rot="5400000">
            <a:off x="360040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上箭头 15">
            <a:extLst>
              <a:ext uri="{FF2B5EF4-FFF2-40B4-BE49-F238E27FC236}">
                <a16:creationId xmlns:a16="http://schemas.microsoft.com/office/drawing/2014/main" xmlns="" id="{BFB04041-5F27-6246-ADB6-15D42CB0298A}"/>
              </a:ext>
            </a:extLst>
          </p:cNvPr>
          <p:cNvSpPr/>
          <p:nvPr/>
        </p:nvSpPr>
        <p:spPr bwMode="auto">
          <a:xfrm rot="5400000">
            <a:off x="876436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上箭头 16">
            <a:extLst>
              <a:ext uri="{FF2B5EF4-FFF2-40B4-BE49-F238E27FC236}">
                <a16:creationId xmlns:a16="http://schemas.microsoft.com/office/drawing/2014/main" xmlns="" id="{56CB3620-BA3A-E148-9B40-7075D3D9B163}"/>
              </a:ext>
            </a:extLst>
          </p:cNvPr>
          <p:cNvSpPr/>
          <p:nvPr/>
        </p:nvSpPr>
        <p:spPr bwMode="auto">
          <a:xfrm rot="5400000">
            <a:off x="1387946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上箭头 17">
            <a:extLst>
              <a:ext uri="{FF2B5EF4-FFF2-40B4-BE49-F238E27FC236}">
                <a16:creationId xmlns:a16="http://schemas.microsoft.com/office/drawing/2014/main" xmlns="" id="{840CF631-246C-2D4B-AD76-D7EA013A802F}"/>
              </a:ext>
            </a:extLst>
          </p:cNvPr>
          <p:cNvSpPr/>
          <p:nvPr/>
        </p:nvSpPr>
        <p:spPr bwMode="auto">
          <a:xfrm rot="5400000">
            <a:off x="1904342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上箭头 18">
            <a:extLst>
              <a:ext uri="{FF2B5EF4-FFF2-40B4-BE49-F238E27FC236}">
                <a16:creationId xmlns:a16="http://schemas.microsoft.com/office/drawing/2014/main" xmlns="" id="{486B142B-5E42-7F42-8038-DA783C6F659E}"/>
              </a:ext>
            </a:extLst>
          </p:cNvPr>
          <p:cNvSpPr/>
          <p:nvPr/>
        </p:nvSpPr>
        <p:spPr bwMode="auto">
          <a:xfrm rot="5400000">
            <a:off x="2378356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上箭头 20">
            <a:extLst>
              <a:ext uri="{FF2B5EF4-FFF2-40B4-BE49-F238E27FC236}">
                <a16:creationId xmlns:a16="http://schemas.microsoft.com/office/drawing/2014/main" xmlns="" id="{97FD5393-EF36-7146-A4CF-76ACD924193C}"/>
              </a:ext>
            </a:extLst>
          </p:cNvPr>
          <p:cNvSpPr/>
          <p:nvPr/>
        </p:nvSpPr>
        <p:spPr bwMode="auto">
          <a:xfrm rot="5400000">
            <a:off x="2894752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上箭头 23">
            <a:extLst>
              <a:ext uri="{FF2B5EF4-FFF2-40B4-BE49-F238E27FC236}">
                <a16:creationId xmlns:a16="http://schemas.microsoft.com/office/drawing/2014/main" xmlns="" id="{B815F5BC-BF27-734A-A8A1-B7530FA6AF24}"/>
              </a:ext>
            </a:extLst>
          </p:cNvPr>
          <p:cNvSpPr/>
          <p:nvPr/>
        </p:nvSpPr>
        <p:spPr bwMode="auto">
          <a:xfrm rot="5400000">
            <a:off x="3406262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上箭头 24">
            <a:extLst>
              <a:ext uri="{FF2B5EF4-FFF2-40B4-BE49-F238E27FC236}">
                <a16:creationId xmlns:a16="http://schemas.microsoft.com/office/drawing/2014/main" xmlns="" id="{86E0E05A-9360-C144-8AAD-114C4C8CFB91}"/>
              </a:ext>
            </a:extLst>
          </p:cNvPr>
          <p:cNvSpPr/>
          <p:nvPr/>
        </p:nvSpPr>
        <p:spPr bwMode="auto">
          <a:xfrm rot="5400000">
            <a:off x="3922658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上箭头 25">
            <a:extLst>
              <a:ext uri="{FF2B5EF4-FFF2-40B4-BE49-F238E27FC236}">
                <a16:creationId xmlns:a16="http://schemas.microsoft.com/office/drawing/2014/main" xmlns="" id="{8EC8B6C1-1707-1D44-B059-47F7F79AE2F7}"/>
              </a:ext>
            </a:extLst>
          </p:cNvPr>
          <p:cNvSpPr/>
          <p:nvPr/>
        </p:nvSpPr>
        <p:spPr bwMode="auto">
          <a:xfrm rot="5400000">
            <a:off x="4413827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上箭头 26">
            <a:extLst>
              <a:ext uri="{FF2B5EF4-FFF2-40B4-BE49-F238E27FC236}">
                <a16:creationId xmlns:a16="http://schemas.microsoft.com/office/drawing/2014/main" xmlns="" id="{2945BA79-7BDC-2C45-92A0-3804F6DC9F9B}"/>
              </a:ext>
            </a:extLst>
          </p:cNvPr>
          <p:cNvSpPr/>
          <p:nvPr/>
        </p:nvSpPr>
        <p:spPr bwMode="auto">
          <a:xfrm rot="5400000">
            <a:off x="4930223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上箭头 27">
            <a:extLst>
              <a:ext uri="{FF2B5EF4-FFF2-40B4-BE49-F238E27FC236}">
                <a16:creationId xmlns:a16="http://schemas.microsoft.com/office/drawing/2014/main" xmlns="" id="{733E9E5C-9BE2-D446-B88B-0A329B405A85}"/>
              </a:ext>
            </a:extLst>
          </p:cNvPr>
          <p:cNvSpPr/>
          <p:nvPr/>
        </p:nvSpPr>
        <p:spPr bwMode="auto">
          <a:xfrm rot="5400000">
            <a:off x="5441733" y="2429279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上箭头 28">
            <a:extLst>
              <a:ext uri="{FF2B5EF4-FFF2-40B4-BE49-F238E27FC236}">
                <a16:creationId xmlns:a16="http://schemas.microsoft.com/office/drawing/2014/main" xmlns="" id="{4995882F-C805-3E4D-B954-A0F9C0C394E4}"/>
              </a:ext>
            </a:extLst>
          </p:cNvPr>
          <p:cNvSpPr/>
          <p:nvPr/>
        </p:nvSpPr>
        <p:spPr bwMode="auto">
          <a:xfrm rot="10800000">
            <a:off x="5869632" y="2437644"/>
            <a:ext cx="144016" cy="216024"/>
          </a:xfrm>
          <a:prstGeom prst="up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xmlns="" id="{708F15A4-7DBD-8C41-9B26-D73ED4C4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467" y="1268760"/>
            <a:ext cx="2796672" cy="440986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4C184B4B-1036-F44B-9AF6-1CEE56CB0E53}"/>
              </a:ext>
            </a:extLst>
          </p:cNvPr>
          <p:cNvSpPr txBox="1"/>
          <p:nvPr/>
        </p:nvSpPr>
        <p:spPr>
          <a:xfrm>
            <a:off x="432048" y="3775722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得到的</a:t>
            </a:r>
            <a:r>
              <a:rPr kumimoji="1" lang="en-US" altLang="zh-CN" dirty="0"/>
              <a:t>Q</a:t>
            </a:r>
            <a:r>
              <a:rPr kumimoji="1" lang="zh-CN" altLang="en-US" dirty="0"/>
              <a:t>值可以对应到最优策略么？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观察统计数据，与最优策略是否对应？</a:t>
            </a:r>
          </a:p>
        </p:txBody>
      </p:sp>
    </p:spTree>
    <p:extLst>
      <p:ext uri="{BB962C8B-B14F-4D97-AF65-F5344CB8AC3E}">
        <p14:creationId xmlns:p14="http://schemas.microsoft.com/office/powerpoint/2010/main" val="3864339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xmlns="" id="{49AF7D84-453D-DA45-A066-2B35435D7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330200"/>
            <a:ext cx="79311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>
                <a:ea typeface="Arial Unicode MS" panose="020B0604020202020204" pitchFamily="34" charset="-128"/>
              </a:rPr>
              <a:t>内容安排</a:t>
            </a:r>
            <a:endParaRPr lang="en-US" altLang="zh-CN" sz="3200">
              <a:ea typeface="Arial Unicode MS" panose="020B0604020202020204" pitchFamily="34" charset="-128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xmlns="" id="{FCA5D17E-7B0F-A447-A501-B13F8E435611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980728"/>
            <a:ext cx="762000" cy="665163"/>
            <a:chOff x="0" y="0"/>
            <a:chExt cx="1549" cy="1351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xmlns="" id="{B6ACCEC1-9B9C-BF4D-AC63-B91741B03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xmlns="" id="{284FDBD6-5047-1443-BF16-CD7A2D1D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xmlns="" id="{0EBCA74F-C890-7547-98EC-AE6B764E8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xmlns="" id="{4C2F43AC-70EE-104D-8A13-B340F56EA7BA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1971328"/>
            <a:ext cx="762000" cy="665163"/>
            <a:chOff x="0" y="0"/>
            <a:chExt cx="1549" cy="1351"/>
          </a:xfrm>
        </p:grpSpPr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xmlns="" id="{BEB25EF0-A49A-AE4C-B038-9BE1F540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1" name="AutoShape 10">
              <a:extLst>
                <a:ext uri="{FF2B5EF4-FFF2-40B4-BE49-F238E27FC236}">
                  <a16:creationId xmlns:a16="http://schemas.microsoft.com/office/drawing/2014/main" xmlns="" id="{BD581FE1-4750-EE4B-A0F5-1AE194439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2" name="AutoShape 11">
              <a:extLst>
                <a:ext uri="{FF2B5EF4-FFF2-40B4-BE49-F238E27FC236}">
                  <a16:creationId xmlns:a16="http://schemas.microsoft.com/office/drawing/2014/main" xmlns="" id="{85884C43-CA5E-3640-9D5D-7E2856D56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23" name="Line 16">
            <a:extLst>
              <a:ext uri="{FF2B5EF4-FFF2-40B4-BE49-F238E27FC236}">
                <a16:creationId xmlns:a16="http://schemas.microsoft.com/office/drawing/2014/main" xmlns="" id="{736F14E9-1364-C147-A3B4-72B1F4CED5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16284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7">
            <a:extLst>
              <a:ext uri="{FF2B5EF4-FFF2-40B4-BE49-F238E27FC236}">
                <a16:creationId xmlns:a16="http://schemas.microsoft.com/office/drawing/2014/main" xmlns="" id="{6452AEF4-B3A8-6445-A5AF-6BF0E3881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2081" y="2636491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xmlns="" id="{B68D0F37-693F-C545-B877-B8A3FDC76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493" y="1099791"/>
            <a:ext cx="61944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强化学习基础</a:t>
            </a: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xmlns="" id="{397F8BFD-12A9-3F48-9292-041DA8FC6F7B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2923828"/>
            <a:ext cx="762000" cy="665163"/>
            <a:chOff x="0" y="0"/>
            <a:chExt cx="1549" cy="1351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xmlns="" id="{709A76D6-2022-2741-B544-7BD5CCEB3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xmlns="" id="{92199B1A-9252-AD4D-A238-EA466FD76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xmlns="" id="{7BC3EFD9-9E1C-FF4C-B283-CA5C8D3BB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Line 16">
            <a:extLst>
              <a:ext uri="{FF2B5EF4-FFF2-40B4-BE49-F238E27FC236}">
                <a16:creationId xmlns:a16="http://schemas.microsoft.com/office/drawing/2014/main" xmlns="" id="{C694D2FB-A1B6-B440-8891-47A3E155F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35715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xmlns="" id="{6F81B4B4-D511-3E43-9F3F-6240CC747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918" y="2063403"/>
            <a:ext cx="64103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强化学习实例：格子世界</a:t>
            </a: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xmlns="" id="{D3E6A6F4-C265-FA4A-81BE-8CFE7B8A9897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3922366"/>
            <a:ext cx="762000" cy="665162"/>
            <a:chOff x="0" y="0"/>
            <a:chExt cx="1549" cy="1351"/>
          </a:xfrm>
        </p:grpSpPr>
        <p:sp>
          <p:nvSpPr>
            <p:cNvPr id="33" name="AutoShape 9">
              <a:extLst>
                <a:ext uri="{FF2B5EF4-FFF2-40B4-BE49-F238E27FC236}">
                  <a16:creationId xmlns:a16="http://schemas.microsoft.com/office/drawing/2014/main" xmlns="" id="{6CE9184B-F5D8-2C4C-8A77-88644ECD0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4" name="AutoShape 10">
              <a:extLst>
                <a:ext uri="{FF2B5EF4-FFF2-40B4-BE49-F238E27FC236}">
                  <a16:creationId xmlns:a16="http://schemas.microsoft.com/office/drawing/2014/main" xmlns="" id="{2D9994C4-478B-984D-9D81-B8D80BB17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5" name="AutoShape 11">
              <a:extLst>
                <a:ext uri="{FF2B5EF4-FFF2-40B4-BE49-F238E27FC236}">
                  <a16:creationId xmlns:a16="http://schemas.microsoft.com/office/drawing/2014/main" xmlns="" id="{CCCB6C1B-77A3-D74D-8300-3D1F9A4A2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6" name="Line 17">
            <a:extLst>
              <a:ext uri="{FF2B5EF4-FFF2-40B4-BE49-F238E27FC236}">
                <a16:creationId xmlns:a16="http://schemas.microsoft.com/office/drawing/2014/main" xmlns="" id="{5DAAFF3D-FD11-254B-97B1-5148EEF42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4587528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xmlns="" id="{853140DC-2C90-794C-B935-C406DB578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081" y="4003328"/>
            <a:ext cx="6030912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FF00"/>
              </a:buClr>
              <a:buSzPct val="7000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深度强化学习实例：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3">
            <a:extLst>
              <a:ext uri="{FF2B5EF4-FFF2-40B4-BE49-F238E27FC236}">
                <a16:creationId xmlns:a16="http://schemas.microsoft.com/office/drawing/2014/main" xmlns="" id="{CBE0EDF5-3E5A-9644-ADAA-43E7ED3ED210}"/>
              </a:ext>
            </a:extLst>
          </p:cNvPr>
          <p:cNvGrpSpPr>
            <a:grpSpLocks/>
          </p:cNvGrpSpPr>
          <p:nvPr/>
        </p:nvGrpSpPr>
        <p:grpSpPr bwMode="auto">
          <a:xfrm>
            <a:off x="685156" y="4833591"/>
            <a:ext cx="762000" cy="665162"/>
            <a:chOff x="0" y="0"/>
            <a:chExt cx="1549" cy="1351"/>
          </a:xfrm>
        </p:grpSpPr>
        <p:sp>
          <p:nvSpPr>
            <p:cNvPr id="39" name="AutoShape 5">
              <a:extLst>
                <a:ext uri="{FF2B5EF4-FFF2-40B4-BE49-F238E27FC236}">
                  <a16:creationId xmlns:a16="http://schemas.microsoft.com/office/drawing/2014/main" xmlns="" id="{0C1C900E-5229-9A48-854D-8DA1C1BF5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0" name="AutoShape 6">
              <a:extLst>
                <a:ext uri="{FF2B5EF4-FFF2-40B4-BE49-F238E27FC236}">
                  <a16:creationId xmlns:a16="http://schemas.microsoft.com/office/drawing/2014/main" xmlns="" id="{E2D0E792-D24E-604B-8392-E50AEE59D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1" name="AutoShape 7">
              <a:extLst>
                <a:ext uri="{FF2B5EF4-FFF2-40B4-BE49-F238E27FC236}">
                  <a16:creationId xmlns:a16="http://schemas.microsoft.com/office/drawing/2014/main" xmlns="" id="{ABF21279-0FFA-5F45-9063-3462D93C1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42" name="Line 16">
            <a:extLst>
              <a:ext uri="{FF2B5EF4-FFF2-40B4-BE49-F238E27FC236}">
                <a16:creationId xmlns:a16="http://schemas.microsoft.com/office/drawing/2014/main" xmlns="" id="{B585838F-B0B4-6C4F-BC61-391327F0B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7318" y="5481291"/>
            <a:ext cx="5400675" cy="1587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30">
            <a:extLst>
              <a:ext uri="{FF2B5EF4-FFF2-40B4-BE49-F238E27FC236}">
                <a16:creationId xmlns:a16="http://schemas.microsoft.com/office/drawing/2014/main" xmlns="" id="{F716FB14-9CFA-834A-9D31-536366C13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4952653"/>
            <a:ext cx="54006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课程作业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xmlns="" id="{D40D8E26-8691-4149-AA82-A068F655D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268" y="3063528"/>
            <a:ext cx="6410325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FF00"/>
              </a:buClr>
              <a:buSzPct val="70000"/>
              <a:buNone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强化学习实例：时间差分学习</a:t>
            </a:r>
          </a:p>
        </p:txBody>
      </p:sp>
      <p:grpSp>
        <p:nvGrpSpPr>
          <p:cNvPr id="46" name="Group 7">
            <a:extLst>
              <a:ext uri="{FF2B5EF4-FFF2-40B4-BE49-F238E27FC236}">
                <a16:creationId xmlns:a16="http://schemas.microsoft.com/office/drawing/2014/main" xmlns="" id="{4D55C2CD-B219-8741-8145-C65717AE6C73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5619181"/>
            <a:ext cx="762000" cy="665162"/>
            <a:chOff x="0" y="0"/>
            <a:chExt cx="1549" cy="1351"/>
          </a:xfrm>
        </p:grpSpPr>
        <p:sp>
          <p:nvSpPr>
            <p:cNvPr id="47" name="AutoShape 9">
              <a:extLst>
                <a:ext uri="{FF2B5EF4-FFF2-40B4-BE49-F238E27FC236}">
                  <a16:creationId xmlns:a16="http://schemas.microsoft.com/office/drawing/2014/main" xmlns="" id="{9E1E9551-499A-8243-A631-D424C3699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8" name="AutoShape 10">
              <a:extLst>
                <a:ext uri="{FF2B5EF4-FFF2-40B4-BE49-F238E27FC236}">
                  <a16:creationId xmlns:a16="http://schemas.microsoft.com/office/drawing/2014/main" xmlns="" id="{2C2372A9-37F8-714A-A937-3C711028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9" name="AutoShape 11">
              <a:extLst>
                <a:ext uri="{FF2B5EF4-FFF2-40B4-BE49-F238E27FC236}">
                  <a16:creationId xmlns:a16="http://schemas.microsoft.com/office/drawing/2014/main" xmlns="" id="{D3D39A0C-DBAD-2242-AB9F-58F86B3E8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50" name="Line 17">
            <a:extLst>
              <a:ext uri="{FF2B5EF4-FFF2-40B4-BE49-F238E27FC236}">
                <a16:creationId xmlns:a16="http://schemas.microsoft.com/office/drawing/2014/main" xmlns="" id="{FCF5CD96-7B64-A14B-9FD3-EFB8002BC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6284343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Text Box 28">
            <a:extLst>
              <a:ext uri="{FF2B5EF4-FFF2-40B4-BE49-F238E27FC236}">
                <a16:creationId xmlns:a16="http://schemas.microsoft.com/office/drawing/2014/main" xmlns="" id="{9CD11478-655D-2148-B060-1E98F1D2B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5716806"/>
            <a:ext cx="6317207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深度强化学习在游戏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中的研究与应用</a:t>
            </a:r>
          </a:p>
        </p:txBody>
      </p:sp>
    </p:spTree>
    <p:extLst>
      <p:ext uri="{BB962C8B-B14F-4D97-AF65-F5344CB8AC3E}">
        <p14:creationId xmlns:p14="http://schemas.microsoft.com/office/powerpoint/2010/main" val="80218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gym</a:t>
            </a:r>
            <a:r>
              <a:rPr lang="zh-CN" altLang="en-US" dirty="0"/>
              <a:t>环境</a:t>
            </a:r>
            <a:endParaRPr lang="en-US" altLang="zh-CN" dirty="0"/>
          </a:p>
        </p:txBody>
      </p:sp>
      <p:pic>
        <p:nvPicPr>
          <p:cNvPr id="4" name="图片 3" descr="图片包含 屏幕截图, 文字&#10;&#10;描述已自动生成">
            <a:extLst>
              <a:ext uri="{FF2B5EF4-FFF2-40B4-BE49-F238E27FC236}">
                <a16:creationId xmlns:a16="http://schemas.microsoft.com/office/drawing/2014/main" xmlns="" id="{7C2B9473-3FB4-F245-9454-8E34F8CAC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68" y="980728"/>
            <a:ext cx="4315349" cy="283006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73C006DE-074F-7443-9BF3-95E1E3DEE981}"/>
              </a:ext>
            </a:extLst>
          </p:cNvPr>
          <p:cNvSpPr/>
          <p:nvPr/>
        </p:nvSpPr>
        <p:spPr bwMode="auto">
          <a:xfrm>
            <a:off x="457200" y="1268760"/>
            <a:ext cx="3960440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7A009A89-D7A5-F84D-BE8D-DF129EB5963C}"/>
              </a:ext>
            </a:extLst>
          </p:cNvPr>
          <p:cNvSpPr/>
          <p:nvPr/>
        </p:nvSpPr>
        <p:spPr bwMode="auto">
          <a:xfrm>
            <a:off x="445815" y="1591809"/>
            <a:ext cx="4198193" cy="8325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2CD98B25-403A-2141-B62F-596064F09E29}"/>
              </a:ext>
            </a:extLst>
          </p:cNvPr>
          <p:cNvSpPr/>
          <p:nvPr/>
        </p:nvSpPr>
        <p:spPr bwMode="auto">
          <a:xfrm>
            <a:off x="445815" y="2596417"/>
            <a:ext cx="4198193" cy="121437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BED2A1C-29D2-1B4E-96C0-E28EB0E91BD2}"/>
              </a:ext>
            </a:extLst>
          </p:cNvPr>
          <p:cNvSpPr txBox="1"/>
          <p:nvPr/>
        </p:nvSpPr>
        <p:spPr>
          <a:xfrm>
            <a:off x="5149044" y="746120"/>
            <a:ext cx="280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Gym</a:t>
            </a:r>
            <a:r>
              <a:rPr kumimoji="1" lang="zh-CN" altLang="en-US" dirty="0"/>
              <a:t>自带一系列环境：</a:t>
            </a:r>
            <a:endParaRPr kumimoji="1" lang="en-US" altLang="zh-CN" dirty="0"/>
          </a:p>
          <a:p>
            <a:r>
              <a:rPr lang="en" altLang="zh-CN" dirty="0">
                <a:hlinkClick r:id="rId4"/>
              </a:rPr>
              <a:t>https://gym.openai.com/envs/#classic_control</a:t>
            </a:r>
            <a:endParaRPr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5ECEEAF9-8EEA-CE43-A969-D2F5AA9ADF9F}"/>
              </a:ext>
            </a:extLst>
          </p:cNvPr>
          <p:cNvSpPr txBox="1"/>
          <p:nvPr/>
        </p:nvSpPr>
        <p:spPr>
          <a:xfrm>
            <a:off x="5133629" y="2996952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渲染，获取动作，前进获得下一个状态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1CE61F6A-CBE4-AD47-8AE2-E4FA34D4C5C5}"/>
              </a:ext>
            </a:extLst>
          </p:cNvPr>
          <p:cNvSpPr txBox="1"/>
          <p:nvPr/>
        </p:nvSpPr>
        <p:spPr>
          <a:xfrm>
            <a:off x="5133629" y="19340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获取动作空间和状态空间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274A7BB-7024-FB4E-B596-9C04A7275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109" y="3906472"/>
            <a:ext cx="2702097" cy="23034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938E587-6877-7440-889B-EAED68A3D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570" y="3866232"/>
            <a:ext cx="2150877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66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zh-CN" altLang="en-US" dirty="0"/>
              <a:t>之前</a:t>
            </a:r>
            <a:r>
              <a:rPr lang="en-US" altLang="zh-CN" dirty="0"/>
              <a:t>Q-learning</a:t>
            </a:r>
            <a:r>
              <a:rPr lang="zh-CN" altLang="en-US" dirty="0"/>
              <a:t>的问题</a:t>
            </a:r>
            <a:endParaRPr lang="en-US" altLang="zh-CN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5ECEEAF9-8EEA-CE43-A969-D2F5AA9ADF9F}"/>
              </a:ext>
            </a:extLst>
          </p:cNvPr>
          <p:cNvSpPr txBox="1"/>
          <p:nvPr/>
        </p:nvSpPr>
        <p:spPr>
          <a:xfrm>
            <a:off x="4296544" y="303169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0" dirty="0"/>
              <a:t>(</a:t>
            </a:r>
            <a:r>
              <a:rPr kumimoji="1" lang="en-US" altLang="zh-CN" b="0" dirty="0" err="1"/>
              <a:t>s,a</a:t>
            </a:r>
            <a:r>
              <a:rPr kumimoji="1" lang="en-US" altLang="zh-CN" b="0" dirty="0"/>
              <a:t>)</a:t>
            </a:r>
            <a:r>
              <a:rPr kumimoji="1" lang="zh-CN" altLang="en-US" b="0" dirty="0"/>
              <a:t>的组合有很多怎么办？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1CE61F6A-CBE4-AD47-8AE2-E4FA34D4C5C5}"/>
              </a:ext>
            </a:extLst>
          </p:cNvPr>
          <p:cNvSpPr txBox="1"/>
          <p:nvPr/>
        </p:nvSpPr>
        <p:spPr>
          <a:xfrm>
            <a:off x="4283968" y="15868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0" dirty="0"/>
              <a:t>Q(</a:t>
            </a:r>
            <a:r>
              <a:rPr kumimoji="1" lang="en-US" altLang="zh-CN" b="0" dirty="0" err="1"/>
              <a:t>s,a</a:t>
            </a:r>
            <a:r>
              <a:rPr kumimoji="1" lang="en-US" altLang="zh-CN" b="0" dirty="0"/>
              <a:t>)</a:t>
            </a:r>
            <a:r>
              <a:rPr kumimoji="1" lang="zh-CN" altLang="en-US" b="0" dirty="0"/>
              <a:t>是怎么更新的？</a:t>
            </a:r>
            <a:endParaRPr kumimoji="1" lang="en-US" altLang="zh-CN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id="{2BC307EE-8762-6B42-A472-8E52D81B2404}"/>
                  </a:ext>
                </a:extLst>
              </p:cNvPr>
              <p:cNvSpPr/>
              <p:nvPr/>
            </p:nvSpPr>
            <p:spPr>
              <a:xfrm>
                <a:off x="179512" y="955356"/>
                <a:ext cx="6120680" cy="524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dirty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dirty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b="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dirty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BC307EE-8762-6B42-A472-8E52D81B2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55356"/>
                <a:ext cx="6120680" cy="524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xmlns="" id="{FCF5F93A-FD5E-0B4C-8744-E0B92680A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44737"/>
            <a:ext cx="3779912" cy="1246305"/>
          </a:xfrm>
          <a:prstGeom prst="rect">
            <a:avLst/>
          </a:prstGeom>
        </p:spPr>
      </p:pic>
      <p:pic>
        <p:nvPicPr>
          <p:cNvPr id="17" name="图片 16" descr="图片包含 户外&#10;&#10;描述已自动生成">
            <a:extLst>
              <a:ext uri="{FF2B5EF4-FFF2-40B4-BE49-F238E27FC236}">
                <a16:creationId xmlns:a16="http://schemas.microsoft.com/office/drawing/2014/main" xmlns="" id="{1D8CFA7D-51FD-344A-9ADE-A74C6BE5D9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2" t="3121" r="2665" b="2873"/>
          <a:stretch/>
        </p:blipFill>
        <p:spPr>
          <a:xfrm>
            <a:off x="457200" y="3031694"/>
            <a:ext cx="3677190" cy="2070530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xmlns="" id="{1B7BEDFC-94CB-E145-AC00-E3A8D5A5EEBA}"/>
              </a:ext>
            </a:extLst>
          </p:cNvPr>
          <p:cNvSpPr/>
          <p:nvPr/>
        </p:nvSpPr>
        <p:spPr bwMode="auto">
          <a:xfrm>
            <a:off x="5580112" y="3717032"/>
            <a:ext cx="144016" cy="349927"/>
          </a:xfrm>
          <a:prstGeom prst="down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BCFA3AB9-2DB8-CE4C-8FA1-1FD885534FB3}"/>
                  </a:ext>
                </a:extLst>
              </p:cNvPr>
              <p:cNvSpPr/>
              <p:nvPr/>
            </p:nvSpPr>
            <p:spPr>
              <a:xfrm>
                <a:off x="4687015" y="4198299"/>
                <a:ext cx="1786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b="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FA3AB9-2DB8-CE4C-8FA1-1FD885534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15" y="4198299"/>
                <a:ext cx="178619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42206E9-67BD-BA4F-AE17-55E6BBC600FA}"/>
              </a:ext>
            </a:extLst>
          </p:cNvPr>
          <p:cNvSpPr/>
          <p:nvPr/>
        </p:nvSpPr>
        <p:spPr>
          <a:xfrm>
            <a:off x="4248433" y="4637666"/>
            <a:ext cx="421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0" dirty="0"/>
              <a:t>转换为监督学习问题，值函数近似</a:t>
            </a:r>
            <a:r>
              <a:rPr kumimoji="1" lang="en-US" altLang="zh-CN" b="0" dirty="0"/>
              <a:t>(Value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function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approximation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841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zh-CN" altLang="en-US" dirty="0"/>
              <a:t>引入深度学习的好处</a:t>
            </a:r>
            <a:endParaRPr lang="en-US" altLang="zh-CN" dirty="0"/>
          </a:p>
        </p:txBody>
      </p:sp>
      <p:pic>
        <p:nvPicPr>
          <p:cNvPr id="8" name="Picture 4" descr="http://www.nature.com/nature/journal/v518/n7540/images_article/nature14236-f1.jpg">
            <a:extLst>
              <a:ext uri="{FF2B5EF4-FFF2-40B4-BE49-F238E27FC236}">
                <a16:creationId xmlns:a16="http://schemas.microsoft.com/office/drawing/2014/main" xmlns="" id="{943CB19B-2933-AD4E-8DF9-484E44CFC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52736"/>
            <a:ext cx="5328592" cy="304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2A8DD0F-D23B-4A42-991F-74D7B3F9EFF1}"/>
              </a:ext>
            </a:extLst>
          </p:cNvPr>
          <p:cNvSpPr txBox="1"/>
          <p:nvPr/>
        </p:nvSpPr>
        <p:spPr>
          <a:xfrm>
            <a:off x="1691680" y="479715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提供了很好的拟合能力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解决了特征表示的问题</a:t>
            </a:r>
          </a:p>
        </p:txBody>
      </p:sp>
    </p:spTree>
    <p:extLst>
      <p:ext uri="{BB962C8B-B14F-4D97-AF65-F5344CB8AC3E}">
        <p14:creationId xmlns:p14="http://schemas.microsoft.com/office/powerpoint/2010/main" val="2718646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的代码实现</a:t>
            </a:r>
            <a:endParaRPr lang="en-US" altLang="zh-CN" dirty="0"/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xmlns="" id="{401ACDF1-B4E4-6C47-BE8D-A2611186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0" y="801124"/>
            <a:ext cx="3526566" cy="2755540"/>
          </a:xfrm>
          <a:prstGeom prst="rect">
            <a:avLst/>
          </a:prstGeom>
        </p:spPr>
      </p:pic>
      <p:pic>
        <p:nvPicPr>
          <p:cNvPr id="6" name="图片 5" descr="图片包含 屏幕截图, 文字&#10;&#10;描述已自动生成">
            <a:extLst>
              <a:ext uri="{FF2B5EF4-FFF2-40B4-BE49-F238E27FC236}">
                <a16:creationId xmlns:a16="http://schemas.microsoft.com/office/drawing/2014/main" xmlns="" id="{DB5DC6FD-24F3-0342-A140-34D6B96E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98" y="3556664"/>
            <a:ext cx="3524538" cy="312196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5DF264-6089-BF4E-A3DA-6A177F76E27F}"/>
              </a:ext>
            </a:extLst>
          </p:cNvPr>
          <p:cNvSpPr/>
          <p:nvPr/>
        </p:nvSpPr>
        <p:spPr bwMode="auto">
          <a:xfrm>
            <a:off x="469370" y="814714"/>
            <a:ext cx="3454558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10E3BB6-5082-D54D-A3E6-F90A313DBDB9}"/>
              </a:ext>
            </a:extLst>
          </p:cNvPr>
          <p:cNvSpPr/>
          <p:nvPr/>
        </p:nvSpPr>
        <p:spPr bwMode="auto">
          <a:xfrm>
            <a:off x="469370" y="1124744"/>
            <a:ext cx="3454558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61B7F20-49C9-6648-B1ED-411AF7A659B4}"/>
              </a:ext>
            </a:extLst>
          </p:cNvPr>
          <p:cNvSpPr/>
          <p:nvPr/>
        </p:nvSpPr>
        <p:spPr bwMode="auto">
          <a:xfrm>
            <a:off x="472615" y="1577862"/>
            <a:ext cx="3454558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5A9A7A3-8B50-EA48-98B0-CEF8051D2EE9}"/>
              </a:ext>
            </a:extLst>
          </p:cNvPr>
          <p:cNvSpPr/>
          <p:nvPr/>
        </p:nvSpPr>
        <p:spPr bwMode="auto">
          <a:xfrm>
            <a:off x="478295" y="1849248"/>
            <a:ext cx="3454558" cy="16517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70F574CB-CFC3-384A-9FAF-DFCE7DFB0C5C}"/>
              </a:ext>
            </a:extLst>
          </p:cNvPr>
          <p:cNvSpPr/>
          <p:nvPr/>
        </p:nvSpPr>
        <p:spPr bwMode="auto">
          <a:xfrm>
            <a:off x="478295" y="4278633"/>
            <a:ext cx="3454558" cy="3745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894B9B4B-271F-284C-B258-F069D3190E07}"/>
              </a:ext>
            </a:extLst>
          </p:cNvPr>
          <p:cNvSpPr/>
          <p:nvPr/>
        </p:nvSpPr>
        <p:spPr bwMode="auto">
          <a:xfrm>
            <a:off x="505374" y="4925394"/>
            <a:ext cx="3454558" cy="175323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38E7117-D0DD-A840-B1AF-F7F306B425CC}"/>
              </a:ext>
            </a:extLst>
          </p:cNvPr>
          <p:cNvSpPr/>
          <p:nvPr/>
        </p:nvSpPr>
        <p:spPr>
          <a:xfrm>
            <a:off x="4135275" y="664647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0" dirty="0"/>
              <a:t>状态处理模块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C2B9948-5558-0D44-912B-CD1378E41345}"/>
              </a:ext>
            </a:extLst>
          </p:cNvPr>
          <p:cNvSpPr/>
          <p:nvPr/>
        </p:nvSpPr>
        <p:spPr>
          <a:xfrm>
            <a:off x="4135275" y="108128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0" dirty="0"/>
              <a:t>预测器，神经网络部分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5245CAB7-37C6-CD44-A7F0-3A9BA4680144}"/>
              </a:ext>
            </a:extLst>
          </p:cNvPr>
          <p:cNvSpPr/>
          <p:nvPr/>
        </p:nvSpPr>
        <p:spPr>
          <a:xfrm>
            <a:off x="4159413" y="148455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0" dirty="0"/>
              <a:t>动作选择的策略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48232CD1-CAAF-B042-8EB3-018B23F96676}"/>
              </a:ext>
            </a:extLst>
          </p:cNvPr>
          <p:cNvSpPr/>
          <p:nvPr/>
        </p:nvSpPr>
        <p:spPr>
          <a:xfrm>
            <a:off x="4159413" y="1994228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0" dirty="0"/>
              <a:t>DQN</a:t>
            </a:r>
            <a:r>
              <a:rPr kumimoji="1" lang="zh-CN" altLang="en-US" b="0" dirty="0"/>
              <a:t>算法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07D5BD4-C092-6E4D-AF22-85E09D4050B4}"/>
              </a:ext>
            </a:extLst>
          </p:cNvPr>
          <p:cNvSpPr/>
          <p:nvPr/>
        </p:nvSpPr>
        <p:spPr>
          <a:xfrm>
            <a:off x="4159413" y="4309775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0" dirty="0"/>
              <a:t>创建预测器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247B6920-A7B6-E647-934E-2782933EA749}"/>
              </a:ext>
            </a:extLst>
          </p:cNvPr>
          <p:cNvSpPr/>
          <p:nvPr/>
        </p:nvSpPr>
        <p:spPr>
          <a:xfrm>
            <a:off x="4135275" y="49367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0" dirty="0"/>
              <a:t>运行算法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692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的代码实现 </a:t>
            </a:r>
            <a:r>
              <a:rPr lang="en-US" altLang="zh-CN" dirty="0"/>
              <a:t>–</a:t>
            </a:r>
            <a:r>
              <a:rPr lang="zh-CN" altLang="en-US" dirty="0"/>
              <a:t> 初始化 </a:t>
            </a:r>
            <a:endParaRPr lang="en-US" altLang="zh-CN" dirty="0"/>
          </a:p>
        </p:txBody>
      </p:sp>
      <p:pic>
        <p:nvPicPr>
          <p:cNvPr id="3" name="图片 2" descr="图片包含 屏幕截图, 文字&#10;&#10;描述已自动生成">
            <a:extLst>
              <a:ext uri="{FF2B5EF4-FFF2-40B4-BE49-F238E27FC236}">
                <a16:creationId xmlns:a16="http://schemas.microsoft.com/office/drawing/2014/main" xmlns="" id="{6ADFF9E8-79E7-2844-91AE-B4D8412C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81458"/>
            <a:ext cx="5311354" cy="553916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E2BE15E-64BB-CE43-9B59-8CAD4FCF30A0}"/>
              </a:ext>
            </a:extLst>
          </p:cNvPr>
          <p:cNvSpPr/>
          <p:nvPr/>
        </p:nvSpPr>
        <p:spPr bwMode="auto">
          <a:xfrm>
            <a:off x="457200" y="1412776"/>
            <a:ext cx="5194920" cy="338437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660E49BE-6241-CE46-8573-BF16B0016D5D}"/>
              </a:ext>
            </a:extLst>
          </p:cNvPr>
          <p:cNvSpPr/>
          <p:nvPr/>
        </p:nvSpPr>
        <p:spPr bwMode="auto">
          <a:xfrm>
            <a:off x="482307" y="5328470"/>
            <a:ext cx="5194920" cy="40478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6DAA990-876E-0F42-8073-6A5118F6A597}"/>
              </a:ext>
            </a:extLst>
          </p:cNvPr>
          <p:cNvSpPr txBox="1"/>
          <p:nvPr/>
        </p:nvSpPr>
        <p:spPr>
          <a:xfrm>
            <a:off x="6012160" y="147677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初始化部分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CE3739F4-D10B-DA4F-BEAD-33137DDF4530}"/>
              </a:ext>
            </a:extLst>
          </p:cNvPr>
          <p:cNvSpPr txBox="1"/>
          <p:nvPr/>
        </p:nvSpPr>
        <p:spPr>
          <a:xfrm>
            <a:off x="5979380" y="5328470"/>
            <a:ext cx="298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0" dirty="0"/>
              <a:t>epsilon</a:t>
            </a:r>
            <a:r>
              <a:rPr kumimoji="1" lang="zh-CN" altLang="en-US" b="0" dirty="0"/>
              <a:t>为什么要做线性变化？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2B69A46D-1AC1-9A48-B708-41616D79C57D}"/>
              </a:ext>
            </a:extLst>
          </p:cNvPr>
          <p:cNvSpPr/>
          <p:nvPr/>
        </p:nvSpPr>
        <p:spPr bwMode="auto">
          <a:xfrm>
            <a:off x="499802" y="5874547"/>
            <a:ext cx="5194920" cy="54607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E1D26242-71D4-C645-BC8B-C76CB893785D}"/>
              </a:ext>
            </a:extLst>
          </p:cNvPr>
          <p:cNvSpPr txBox="1"/>
          <p:nvPr/>
        </p:nvSpPr>
        <p:spPr>
          <a:xfrm>
            <a:off x="5971767" y="5788913"/>
            <a:ext cx="298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0" dirty="0"/>
              <a:t>与</a:t>
            </a:r>
            <a:r>
              <a:rPr kumimoji="1" lang="en-US" altLang="zh-CN" b="0" dirty="0"/>
              <a:t>Q-learning</a:t>
            </a:r>
            <a:r>
              <a:rPr kumimoji="1" lang="zh-CN" altLang="en-US" b="0" dirty="0"/>
              <a:t>部分一致</a:t>
            </a:r>
          </a:p>
        </p:txBody>
      </p:sp>
    </p:spTree>
    <p:extLst>
      <p:ext uri="{BB962C8B-B14F-4D97-AF65-F5344CB8AC3E}">
        <p14:creationId xmlns:p14="http://schemas.microsoft.com/office/powerpoint/2010/main" val="3731879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的代码实现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replay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6DAA990-876E-0F42-8073-6A5118F6A597}"/>
              </a:ext>
            </a:extLst>
          </p:cNvPr>
          <p:cNvSpPr txBox="1"/>
          <p:nvPr/>
        </p:nvSpPr>
        <p:spPr>
          <a:xfrm>
            <a:off x="6228184" y="105273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replay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memory?</a:t>
            </a:r>
            <a:endParaRPr kumimoji="1" lang="zh-CN" altLang="en-US" dirty="0"/>
          </a:p>
        </p:txBody>
      </p:sp>
      <p:pic>
        <p:nvPicPr>
          <p:cNvPr id="4" name="图片 3" descr="图片包含 户外, 文字, 屏幕截图&#10;&#10;描述已自动生成">
            <a:extLst>
              <a:ext uri="{FF2B5EF4-FFF2-40B4-BE49-F238E27FC236}">
                <a16:creationId xmlns:a16="http://schemas.microsoft.com/office/drawing/2014/main" xmlns="" id="{9AEC8C93-7662-FC44-9115-DF46B2EA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98" y="940424"/>
            <a:ext cx="5794060" cy="26383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1FFF04E-34AF-A343-B333-0D845DD7AD26}"/>
              </a:ext>
            </a:extLst>
          </p:cNvPr>
          <p:cNvSpPr/>
          <p:nvPr/>
        </p:nvSpPr>
        <p:spPr bwMode="auto">
          <a:xfrm>
            <a:off x="308726" y="3757336"/>
            <a:ext cx="2044030" cy="2160240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(S</a:t>
            </a:r>
            <a:r>
              <a:rPr kumimoji="0" lang="en-US" altLang="zh-CN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,a</a:t>
            </a:r>
            <a:r>
              <a:rPr kumimoji="0" lang="en-US" altLang="zh-CN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,r</a:t>
            </a:r>
            <a:r>
              <a:rPr kumimoji="0" lang="en-US" altLang="zh-CN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en-US" altLang="zh-CN" dirty="0"/>
              <a:t> S</a:t>
            </a:r>
            <a:r>
              <a:rPr lang="en-US" altLang="zh-CN" baseline="-25000" dirty="0"/>
              <a:t>2</a:t>
            </a:r>
            <a:r>
              <a:rPr lang="en-US" altLang="zh-CN" dirty="0"/>
              <a:t>, 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…)</a:t>
            </a:r>
          </a:p>
          <a:p>
            <a:pPr algn="ctr"/>
            <a:r>
              <a:rPr lang="en-US" altLang="zh-CN" dirty="0"/>
              <a:t>(S</a:t>
            </a:r>
            <a:r>
              <a:rPr lang="en-US" altLang="zh-CN" baseline="-25000" dirty="0"/>
              <a:t>2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,r</a:t>
            </a:r>
            <a:r>
              <a:rPr lang="en-US" altLang="zh-CN" baseline="-25000" dirty="0"/>
              <a:t>2</a:t>
            </a:r>
            <a:r>
              <a:rPr lang="en-US" altLang="zh-CN" dirty="0"/>
              <a:t>, S</a:t>
            </a:r>
            <a:r>
              <a:rPr lang="en-US" altLang="zh-CN" baseline="-25000" dirty="0"/>
              <a:t>3</a:t>
            </a:r>
            <a:r>
              <a:rPr lang="en-US" altLang="zh-CN" dirty="0"/>
              <a:t>, …)</a:t>
            </a:r>
            <a:endParaRPr lang="zh-CN" alt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/>
              <a:t>…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k</a:t>
            </a:r>
            <a:r>
              <a:rPr lang="en-US" altLang="zh-CN" dirty="0" err="1"/>
              <a:t>,a</a:t>
            </a:r>
            <a:r>
              <a:rPr lang="en-US" altLang="zh-CN" baseline="-25000" dirty="0" err="1"/>
              <a:t>k</a:t>
            </a:r>
            <a:r>
              <a:rPr lang="en-US" altLang="zh-CN" dirty="0" err="1"/>
              <a:t>,r</a:t>
            </a:r>
            <a:r>
              <a:rPr lang="en-US" altLang="zh-CN" baseline="-25000" dirty="0" err="1"/>
              <a:t>k</a:t>
            </a:r>
            <a:r>
              <a:rPr lang="en-US" altLang="zh-CN" dirty="0"/>
              <a:t>, S</a:t>
            </a:r>
            <a:r>
              <a:rPr lang="en-US" altLang="zh-CN" baseline="-25000" dirty="0"/>
              <a:t>k+1</a:t>
            </a:r>
            <a:r>
              <a:rPr lang="en-US" altLang="zh-CN" dirty="0"/>
              <a:t>, …)</a:t>
            </a:r>
            <a:endParaRPr lang="zh-CN" alt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E8BB45E-AF76-2B45-8D76-21C3CD728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047" y="3792896"/>
            <a:ext cx="2685905" cy="1966466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xmlns="" id="{6AFACA29-3B51-6545-B6F1-7CC6F5C6A8DF}"/>
              </a:ext>
            </a:extLst>
          </p:cNvPr>
          <p:cNvSpPr/>
          <p:nvPr/>
        </p:nvSpPr>
        <p:spPr bwMode="auto">
          <a:xfrm>
            <a:off x="2483768" y="4725144"/>
            <a:ext cx="504056" cy="144016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1AA6273-1373-6949-9593-34684260DC7C}"/>
              </a:ext>
            </a:extLst>
          </p:cNvPr>
          <p:cNvSpPr/>
          <p:nvPr/>
        </p:nvSpPr>
        <p:spPr>
          <a:xfrm>
            <a:off x="2572931" y="4330638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?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A67083F8-FFFC-BC4C-AE46-7008D627FFE3}"/>
              </a:ext>
            </a:extLst>
          </p:cNvPr>
          <p:cNvSpPr txBox="1"/>
          <p:nvPr/>
        </p:nvSpPr>
        <p:spPr>
          <a:xfrm>
            <a:off x="6156175" y="3811333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样本打乱，重新随机采样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2" name="图片 11" descr="图片包含 屏幕截图&#10;&#10;描述已自动生成">
            <a:extLst>
              <a:ext uri="{FF2B5EF4-FFF2-40B4-BE49-F238E27FC236}">
                <a16:creationId xmlns:a16="http://schemas.microsoft.com/office/drawing/2014/main" xmlns="" id="{1F0BCD93-CD33-C347-BC7F-C328DBBA1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98" y="939936"/>
            <a:ext cx="7718251" cy="2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43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的代码实现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TD</a:t>
            </a:r>
            <a:r>
              <a:rPr lang="zh-CN" altLang="en-US" dirty="0"/>
              <a:t>网络与</a:t>
            </a:r>
            <a:r>
              <a:rPr lang="en-US" altLang="zh-CN" dirty="0"/>
              <a:t>Q</a:t>
            </a:r>
            <a:r>
              <a:rPr lang="zh-CN" altLang="en-US" dirty="0"/>
              <a:t>网络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53B73B7-8B07-1A47-9CBE-5BAA2C1E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7" y="980728"/>
            <a:ext cx="4536504" cy="16703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F4A4415-EA6A-D948-9043-137C5FB17188}"/>
              </a:ext>
            </a:extLst>
          </p:cNvPr>
          <p:cNvSpPr/>
          <p:nvPr/>
        </p:nvSpPr>
        <p:spPr bwMode="auto">
          <a:xfrm>
            <a:off x="2195736" y="1772816"/>
            <a:ext cx="2016224" cy="38894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4CEDD73-52F4-E74E-BAD8-904882BC2FFD}"/>
              </a:ext>
            </a:extLst>
          </p:cNvPr>
          <p:cNvSpPr/>
          <p:nvPr/>
        </p:nvSpPr>
        <p:spPr>
          <a:xfrm>
            <a:off x="5076056" y="980728"/>
            <a:ext cx="34612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为什么有两个</a:t>
            </a:r>
            <a:r>
              <a:rPr kumimoji="1" lang="en-US" altLang="zh-CN" dirty="0"/>
              <a:t>estimator?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TD</a:t>
            </a:r>
            <a:r>
              <a:rPr kumimoji="1" lang="zh-CN" altLang="en-US" dirty="0"/>
              <a:t>网络和</a:t>
            </a:r>
            <a:r>
              <a:rPr kumimoji="1" lang="en-US" altLang="zh-CN" dirty="0"/>
              <a:t>Q</a:t>
            </a:r>
            <a:r>
              <a:rPr kumimoji="1" lang="zh-CN" altLang="en-US" dirty="0"/>
              <a:t>网络为什么要分开？</a:t>
            </a:r>
            <a:endParaRPr lang="zh-CN" altLang="en-US" dirty="0"/>
          </a:p>
        </p:txBody>
      </p:sp>
      <p:pic>
        <p:nvPicPr>
          <p:cNvPr id="8" name="图片 7" descr="图片包含 物体, 墙壁, 电视&#10;&#10;描述已自动生成">
            <a:extLst>
              <a:ext uri="{FF2B5EF4-FFF2-40B4-BE49-F238E27FC236}">
                <a16:creationId xmlns:a16="http://schemas.microsoft.com/office/drawing/2014/main" xmlns="" id="{916780F0-DA18-0E47-AF66-9B01B21DD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0" y="4787861"/>
            <a:ext cx="6790480" cy="1087364"/>
          </a:xfrm>
          <a:prstGeom prst="rect">
            <a:avLst/>
          </a:prstGeom>
        </p:spPr>
      </p:pic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xmlns="" id="{305CEE2A-BA9F-7540-B9D8-FAA0F0D21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30" y="2806701"/>
            <a:ext cx="6790480" cy="17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83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49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的代码实现 </a:t>
            </a:r>
            <a:r>
              <a:rPr lang="en-US" altLang="zh-CN" dirty="0"/>
              <a:t>–</a:t>
            </a:r>
            <a:r>
              <a:rPr lang="zh-CN" altLang="en-US" dirty="0"/>
              <a:t> 深度神经网络实现</a:t>
            </a:r>
            <a:endParaRPr lang="en-US" altLang="zh-CN" dirty="0"/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xmlns="" id="{FA0ED3F4-3F8D-8444-AB90-7C8D1ECD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6" y="1077478"/>
            <a:ext cx="6300192" cy="470304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D863F65-2338-0147-A34A-9CAE6C9688DD}"/>
              </a:ext>
            </a:extLst>
          </p:cNvPr>
          <p:cNvSpPr/>
          <p:nvPr/>
        </p:nvSpPr>
        <p:spPr bwMode="auto">
          <a:xfrm>
            <a:off x="467544" y="1196752"/>
            <a:ext cx="5328592" cy="9361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D6421D2-5EC9-C84A-80A4-B1D9D2157592}"/>
              </a:ext>
            </a:extLst>
          </p:cNvPr>
          <p:cNvSpPr/>
          <p:nvPr/>
        </p:nvSpPr>
        <p:spPr bwMode="auto">
          <a:xfrm>
            <a:off x="496234" y="2530816"/>
            <a:ext cx="5328592" cy="10422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081B9E8-C6E1-2742-BCE0-63F1AD149E0C}"/>
              </a:ext>
            </a:extLst>
          </p:cNvPr>
          <p:cNvSpPr/>
          <p:nvPr/>
        </p:nvSpPr>
        <p:spPr bwMode="auto">
          <a:xfrm>
            <a:off x="499010" y="3634568"/>
            <a:ext cx="5325816" cy="109057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E338CE4E-4940-8C40-ABF7-4B26195E6B39}"/>
              </a:ext>
            </a:extLst>
          </p:cNvPr>
          <p:cNvSpPr/>
          <p:nvPr/>
        </p:nvSpPr>
        <p:spPr>
          <a:xfrm>
            <a:off x="6767736" y="120579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0" dirty="0"/>
              <a:t>输入为</a:t>
            </a:r>
            <a:r>
              <a:rPr kumimoji="1" lang="en-US" altLang="zh-CN" b="0" dirty="0"/>
              <a:t>84</a:t>
            </a:r>
            <a:r>
              <a:rPr kumimoji="1" lang="zh-CN" altLang="en-US" b="0" dirty="0"/>
              <a:t>*</a:t>
            </a:r>
            <a:r>
              <a:rPr kumimoji="1" lang="en-US" altLang="zh-CN" b="0" dirty="0"/>
              <a:t>84</a:t>
            </a:r>
            <a:r>
              <a:rPr kumimoji="1" lang="zh-CN" altLang="en-US" b="0" dirty="0"/>
              <a:t>*</a:t>
            </a:r>
            <a:r>
              <a:rPr kumimoji="1" lang="en-US" altLang="zh-CN" b="0" dirty="0"/>
              <a:t>4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66955FD-8129-E244-851B-7A527CEBBD04}"/>
              </a:ext>
            </a:extLst>
          </p:cNvPr>
          <p:cNvSpPr/>
          <p:nvPr/>
        </p:nvSpPr>
        <p:spPr>
          <a:xfrm>
            <a:off x="6767736" y="2509396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0" dirty="0"/>
              <a:t>3</a:t>
            </a:r>
            <a:r>
              <a:rPr kumimoji="1" lang="zh-CN" altLang="en-US" b="0" dirty="0"/>
              <a:t>个卷积层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F82EB8F-1B65-CD44-BA4E-D7B8A29AADFB}"/>
              </a:ext>
            </a:extLst>
          </p:cNvPr>
          <p:cNvSpPr/>
          <p:nvPr/>
        </p:nvSpPr>
        <p:spPr>
          <a:xfrm>
            <a:off x="6821682" y="3658058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0" dirty="0"/>
              <a:t>1</a:t>
            </a:r>
            <a:r>
              <a:rPr kumimoji="1" lang="zh-CN" altLang="en-US" b="0" dirty="0"/>
              <a:t>个全连接与输出层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810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Date Placeholder 3">
            <a:extLst>
              <a:ext uri="{FF2B5EF4-FFF2-40B4-BE49-F238E27FC236}">
                <a16:creationId xmlns:a16="http://schemas.microsoft.com/office/drawing/2014/main" xmlns="" id="{0305FFAD-A6D2-A843-AE8A-0BC77910E78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C26874AB-8C0A-614E-93AC-B73091C95CD6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xmlns="" id="{13E793DA-FEAF-CD41-9013-107EB4FCE49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FDFA20F5-EFE2-1A48-9352-533B89E0160C}" type="slidenum">
              <a:rPr lang="en-US" altLang="zh-CN" sz="1200">
                <a:latin typeface="Times New Roman" panose="02020603050405020304" pitchFamily="18" charset="0"/>
              </a:rPr>
              <a:pPr algn="r"/>
              <a:t>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4339" name="Title 22">
            <a:extLst>
              <a:ext uri="{FF2B5EF4-FFF2-40B4-BE49-F238E27FC236}">
                <a16:creationId xmlns:a16="http://schemas.microsoft.com/office/drawing/2014/main" xmlns="" id="{D0C6B357-531F-1C4F-AC44-376DAABB24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名词与概念</a:t>
            </a:r>
            <a:endParaRPr lang="en-US" altLang="zh-CN" dirty="0"/>
          </a:p>
        </p:txBody>
      </p:sp>
      <p:pic>
        <p:nvPicPr>
          <p:cNvPr id="9" name="图片 8" descr="图片包含 户外&#10;&#10;描述已自动生成">
            <a:extLst>
              <a:ext uri="{FF2B5EF4-FFF2-40B4-BE49-F238E27FC236}">
                <a16:creationId xmlns:a16="http://schemas.microsoft.com/office/drawing/2014/main" xmlns="" id="{AD047F55-E607-064C-9321-7A743A9A0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" t="3121" r="2665" b="2873"/>
          <a:stretch/>
        </p:blipFill>
        <p:spPr>
          <a:xfrm>
            <a:off x="721572" y="3592815"/>
            <a:ext cx="2715386" cy="15289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377991E-2A9F-1D43-8D9A-757F40D79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89" y="1236559"/>
            <a:ext cx="1614940" cy="12919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D96798EA-1581-6E41-9D46-0A12D11F363D}"/>
              </a:ext>
            </a:extLst>
          </p:cNvPr>
          <p:cNvSpPr/>
          <p:nvPr/>
        </p:nvSpPr>
        <p:spPr>
          <a:xfrm>
            <a:off x="1052489" y="252851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0" dirty="0"/>
              <a:t>智能体</a:t>
            </a:r>
            <a:r>
              <a:rPr lang="en-US" altLang="zh-CN" sz="1800" b="0" dirty="0"/>
              <a:t>(Agent)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64CB8E6-DA2A-EE43-8048-3791D1C2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988761"/>
            <a:ext cx="2946722" cy="163632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037DF0B-E1F7-0E49-955D-4EE331385786}"/>
              </a:ext>
            </a:extLst>
          </p:cNvPr>
          <p:cNvSpPr/>
          <p:nvPr/>
        </p:nvSpPr>
        <p:spPr>
          <a:xfrm>
            <a:off x="5650647" y="2667959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0" dirty="0"/>
              <a:t>环境</a:t>
            </a:r>
            <a:r>
              <a:rPr lang="en-US" altLang="zh-CN" sz="1800" b="0" dirty="0"/>
              <a:t>(Environment)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D2E02A8-0AD6-8546-9C9F-32629EF46CF5}"/>
              </a:ext>
            </a:extLst>
          </p:cNvPr>
          <p:cNvSpPr/>
          <p:nvPr/>
        </p:nvSpPr>
        <p:spPr>
          <a:xfrm>
            <a:off x="1251581" y="516358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0" dirty="0"/>
              <a:t>状态</a:t>
            </a:r>
            <a:r>
              <a:rPr lang="en-US" altLang="zh-CN" sz="1800" b="0" dirty="0"/>
              <a:t>(State)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32C6D68-4A14-2347-9550-CA7FF045B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3602680"/>
            <a:ext cx="2194244" cy="146191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EBB940C-AACD-EA41-A0BF-68181DA71B84}"/>
              </a:ext>
            </a:extLst>
          </p:cNvPr>
          <p:cNvSpPr/>
          <p:nvPr/>
        </p:nvSpPr>
        <p:spPr>
          <a:xfrm>
            <a:off x="6527651" y="5163581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0" dirty="0"/>
              <a:t>奖励</a:t>
            </a:r>
            <a:r>
              <a:rPr lang="en-US" altLang="zh-CN" sz="1800" b="0" dirty="0"/>
              <a:t>(Reward)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24994E9-52FE-9E45-8728-457CF982E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669" y="3556291"/>
            <a:ext cx="1146909" cy="7638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AC2A531-5BD5-3641-A079-CD981CBDC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397" y="4414249"/>
            <a:ext cx="1240143" cy="6975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921BC71-C980-8C41-955B-653C3EC5F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1578" y="3602680"/>
            <a:ext cx="1083924" cy="72080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EE144B18-5562-FB48-9A98-FB956349C266}"/>
              </a:ext>
            </a:extLst>
          </p:cNvPr>
          <p:cNvSpPr/>
          <p:nvPr/>
        </p:nvSpPr>
        <p:spPr>
          <a:xfrm>
            <a:off x="4140994" y="519378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动作</a:t>
            </a:r>
            <a:r>
              <a:rPr lang="en-US" altLang="zh-CN" sz="1800" b="0" dirty="0"/>
              <a:t>(Action)</a:t>
            </a:r>
            <a:endParaRPr lang="zh-CN" altLang="en-US" dirty="0"/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xmlns="" id="{B5401BD0-6A08-994F-84BC-62D4326E9390}"/>
              </a:ext>
            </a:extLst>
          </p:cNvPr>
          <p:cNvSpPr/>
          <p:nvPr/>
        </p:nvSpPr>
        <p:spPr bwMode="auto">
          <a:xfrm>
            <a:off x="3233268" y="1804012"/>
            <a:ext cx="1296144" cy="288032"/>
          </a:xfrm>
          <a:prstGeom prst="left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50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的代码实现 </a:t>
            </a:r>
            <a:r>
              <a:rPr lang="en-US" altLang="zh-CN" dirty="0"/>
              <a:t>–</a:t>
            </a:r>
            <a:r>
              <a:rPr lang="zh-CN" altLang="en-US" dirty="0"/>
              <a:t> 效果演示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8037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xmlns="" id="{49AF7D84-453D-DA45-A066-2B35435D7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330200"/>
            <a:ext cx="79311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3200">
                <a:ea typeface="Arial Unicode MS" panose="020B0604020202020204" pitchFamily="34" charset="-128"/>
              </a:rPr>
              <a:t>内容安排</a:t>
            </a:r>
            <a:endParaRPr lang="en-US" altLang="zh-CN" sz="3200">
              <a:ea typeface="Arial Unicode MS" panose="020B0604020202020204" pitchFamily="34" charset="-128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xmlns="" id="{FCA5D17E-7B0F-A447-A501-B13F8E435611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980728"/>
            <a:ext cx="762000" cy="665163"/>
            <a:chOff x="0" y="0"/>
            <a:chExt cx="1549" cy="1351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xmlns="" id="{B6ACCEC1-9B9C-BF4D-AC63-B91741B03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xmlns="" id="{284FDBD6-5047-1443-BF16-CD7A2D1D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xmlns="" id="{0EBCA74F-C890-7547-98EC-AE6B764E8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xmlns="" id="{4C2F43AC-70EE-104D-8A13-B340F56EA7BA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1971328"/>
            <a:ext cx="762000" cy="665163"/>
            <a:chOff x="0" y="0"/>
            <a:chExt cx="1549" cy="1351"/>
          </a:xfrm>
        </p:grpSpPr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xmlns="" id="{BEB25EF0-A49A-AE4C-B038-9BE1F540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1" name="AutoShape 10">
              <a:extLst>
                <a:ext uri="{FF2B5EF4-FFF2-40B4-BE49-F238E27FC236}">
                  <a16:creationId xmlns:a16="http://schemas.microsoft.com/office/drawing/2014/main" xmlns="" id="{BD581FE1-4750-EE4B-A0F5-1AE194439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2" name="AutoShape 11">
              <a:extLst>
                <a:ext uri="{FF2B5EF4-FFF2-40B4-BE49-F238E27FC236}">
                  <a16:creationId xmlns:a16="http://schemas.microsoft.com/office/drawing/2014/main" xmlns="" id="{85884C43-CA5E-3640-9D5D-7E2856D56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23" name="Line 16">
            <a:extLst>
              <a:ext uri="{FF2B5EF4-FFF2-40B4-BE49-F238E27FC236}">
                <a16:creationId xmlns:a16="http://schemas.microsoft.com/office/drawing/2014/main" xmlns="" id="{736F14E9-1364-C147-A3B4-72B1F4CED5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16284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7">
            <a:extLst>
              <a:ext uri="{FF2B5EF4-FFF2-40B4-BE49-F238E27FC236}">
                <a16:creationId xmlns:a16="http://schemas.microsoft.com/office/drawing/2014/main" xmlns="" id="{6452AEF4-B3A8-6445-A5AF-6BF0E3881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2081" y="2636491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xmlns="" id="{B68D0F37-693F-C545-B877-B8A3FDC76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493" y="1099791"/>
            <a:ext cx="61944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强化学习基础</a:t>
            </a:r>
          </a:p>
        </p:txBody>
      </p:sp>
      <p:grpSp>
        <p:nvGrpSpPr>
          <p:cNvPr id="26" name="Group 15">
            <a:extLst>
              <a:ext uri="{FF2B5EF4-FFF2-40B4-BE49-F238E27FC236}">
                <a16:creationId xmlns:a16="http://schemas.microsoft.com/office/drawing/2014/main" xmlns="" id="{397F8BFD-12A9-3F48-9292-041DA8FC6F7B}"/>
              </a:ext>
            </a:extLst>
          </p:cNvPr>
          <p:cNvGrpSpPr>
            <a:grpSpLocks/>
          </p:cNvGrpSpPr>
          <p:nvPr/>
        </p:nvGrpSpPr>
        <p:grpSpPr bwMode="auto">
          <a:xfrm>
            <a:off x="689918" y="2923828"/>
            <a:ext cx="762000" cy="665163"/>
            <a:chOff x="0" y="0"/>
            <a:chExt cx="1549" cy="1351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xmlns="" id="{709A76D6-2022-2741-B544-7BD5CCEB3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xmlns="" id="{92199B1A-9252-AD4D-A238-EA466FD76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xmlns="" id="{7BC3EFD9-9E1C-FF4C-B283-CA5C8D3BB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Line 16">
            <a:extLst>
              <a:ext uri="{FF2B5EF4-FFF2-40B4-BE49-F238E27FC236}">
                <a16:creationId xmlns:a16="http://schemas.microsoft.com/office/drawing/2014/main" xmlns="" id="{C694D2FB-A1B6-B440-8891-47A3E155F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081" y="3571528"/>
            <a:ext cx="5400675" cy="158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xmlns="" id="{6F81B4B4-D511-3E43-9F3F-6240CC747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918" y="2063403"/>
            <a:ext cx="64103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强化学习实例：格子世界</a:t>
            </a: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xmlns="" id="{D3E6A6F4-C265-FA4A-81BE-8CFE7B8A9897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3922366"/>
            <a:ext cx="762000" cy="665162"/>
            <a:chOff x="0" y="0"/>
            <a:chExt cx="1549" cy="1351"/>
          </a:xfrm>
        </p:grpSpPr>
        <p:sp>
          <p:nvSpPr>
            <p:cNvPr id="33" name="AutoShape 9">
              <a:extLst>
                <a:ext uri="{FF2B5EF4-FFF2-40B4-BE49-F238E27FC236}">
                  <a16:creationId xmlns:a16="http://schemas.microsoft.com/office/drawing/2014/main" xmlns="" id="{6CE9184B-F5D8-2C4C-8A77-88644ECD0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4" name="AutoShape 10">
              <a:extLst>
                <a:ext uri="{FF2B5EF4-FFF2-40B4-BE49-F238E27FC236}">
                  <a16:creationId xmlns:a16="http://schemas.microsoft.com/office/drawing/2014/main" xmlns="" id="{2D9994C4-478B-984D-9D81-B8D80BB17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35" name="AutoShape 11">
              <a:extLst>
                <a:ext uri="{FF2B5EF4-FFF2-40B4-BE49-F238E27FC236}">
                  <a16:creationId xmlns:a16="http://schemas.microsoft.com/office/drawing/2014/main" xmlns="" id="{CCCB6C1B-77A3-D74D-8300-3D1F9A4A2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6" name="Line 17">
            <a:extLst>
              <a:ext uri="{FF2B5EF4-FFF2-40B4-BE49-F238E27FC236}">
                <a16:creationId xmlns:a16="http://schemas.microsoft.com/office/drawing/2014/main" xmlns="" id="{5DAAFF3D-FD11-254B-97B1-5148EEF42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4587528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xmlns="" id="{853140DC-2C90-794C-B935-C406DB578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081" y="4003328"/>
            <a:ext cx="6030912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FF00"/>
              </a:buClr>
              <a:buSzPct val="70000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深度强化学习实例：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环境与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endParaRPr lang="zh-CN" altLang="en-US" dirty="0">
              <a:solidFill>
                <a:srgbClr val="B2B2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3">
            <a:extLst>
              <a:ext uri="{FF2B5EF4-FFF2-40B4-BE49-F238E27FC236}">
                <a16:creationId xmlns:a16="http://schemas.microsoft.com/office/drawing/2014/main" xmlns="" id="{CBE0EDF5-3E5A-9644-ADAA-43E7ED3ED210}"/>
              </a:ext>
            </a:extLst>
          </p:cNvPr>
          <p:cNvGrpSpPr>
            <a:grpSpLocks/>
          </p:cNvGrpSpPr>
          <p:nvPr/>
        </p:nvGrpSpPr>
        <p:grpSpPr bwMode="auto">
          <a:xfrm>
            <a:off x="685156" y="4833591"/>
            <a:ext cx="762000" cy="665162"/>
            <a:chOff x="0" y="0"/>
            <a:chExt cx="1549" cy="1351"/>
          </a:xfrm>
        </p:grpSpPr>
        <p:sp>
          <p:nvSpPr>
            <p:cNvPr id="39" name="AutoShape 5">
              <a:extLst>
                <a:ext uri="{FF2B5EF4-FFF2-40B4-BE49-F238E27FC236}">
                  <a16:creationId xmlns:a16="http://schemas.microsoft.com/office/drawing/2014/main" xmlns="" id="{0C1C900E-5229-9A48-854D-8DA1C1BF5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0" name="AutoShape 6">
              <a:extLst>
                <a:ext uri="{FF2B5EF4-FFF2-40B4-BE49-F238E27FC236}">
                  <a16:creationId xmlns:a16="http://schemas.microsoft.com/office/drawing/2014/main" xmlns="" id="{E2D0E792-D24E-604B-8392-E50AEE59D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1" name="AutoShape 7">
              <a:extLst>
                <a:ext uri="{FF2B5EF4-FFF2-40B4-BE49-F238E27FC236}">
                  <a16:creationId xmlns:a16="http://schemas.microsoft.com/office/drawing/2014/main" xmlns="" id="{ABF21279-0FFA-5F45-9063-3462D93C1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1581A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42" name="Line 16">
            <a:extLst>
              <a:ext uri="{FF2B5EF4-FFF2-40B4-BE49-F238E27FC236}">
                <a16:creationId xmlns:a16="http://schemas.microsoft.com/office/drawing/2014/main" xmlns="" id="{B585838F-B0B4-6C4F-BC61-391327F0B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77318" y="5481291"/>
            <a:ext cx="5400675" cy="1587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30">
            <a:extLst>
              <a:ext uri="{FF2B5EF4-FFF2-40B4-BE49-F238E27FC236}">
                <a16:creationId xmlns:a16="http://schemas.microsoft.com/office/drawing/2014/main" xmlns="" id="{F716FB14-9CFA-834A-9D31-536366C13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4952653"/>
            <a:ext cx="54006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课程作业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xmlns="" id="{D40D8E26-8691-4149-AA82-A068F655D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268" y="3063528"/>
            <a:ext cx="6410325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FF00"/>
              </a:buClr>
              <a:buSzPct val="70000"/>
              <a:buNone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强化学习实例：时间差分学习</a:t>
            </a:r>
          </a:p>
        </p:txBody>
      </p:sp>
      <p:grpSp>
        <p:nvGrpSpPr>
          <p:cNvPr id="46" name="Group 7">
            <a:extLst>
              <a:ext uri="{FF2B5EF4-FFF2-40B4-BE49-F238E27FC236}">
                <a16:creationId xmlns:a16="http://schemas.microsoft.com/office/drawing/2014/main" xmlns="" id="{4D55C2CD-B219-8741-8145-C65717AE6C73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5619181"/>
            <a:ext cx="762000" cy="665162"/>
            <a:chOff x="0" y="0"/>
            <a:chExt cx="1549" cy="1351"/>
          </a:xfrm>
        </p:grpSpPr>
        <p:sp>
          <p:nvSpPr>
            <p:cNvPr id="47" name="AutoShape 9">
              <a:extLst>
                <a:ext uri="{FF2B5EF4-FFF2-40B4-BE49-F238E27FC236}">
                  <a16:creationId xmlns:a16="http://schemas.microsoft.com/office/drawing/2014/main" xmlns="" id="{9E1E9551-499A-8243-A631-D424C3699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3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8" name="AutoShape 10">
              <a:extLst>
                <a:ext uri="{FF2B5EF4-FFF2-40B4-BE49-F238E27FC236}">
                  <a16:creationId xmlns:a16="http://schemas.microsoft.com/office/drawing/2014/main" xmlns="" id="{2C2372A9-37F8-714A-A937-3C711028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189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49" name="AutoShape 11">
              <a:extLst>
                <a:ext uri="{FF2B5EF4-FFF2-40B4-BE49-F238E27FC236}">
                  <a16:creationId xmlns:a16="http://schemas.microsoft.com/office/drawing/2014/main" xmlns="" id="{D3D39A0C-DBAD-2242-AB9F-58F86B3E8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81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5E4700"/>
                </a:gs>
                <a:gs pos="100000">
                  <a:schemeClr val="accent1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50" name="Line 17">
            <a:extLst>
              <a:ext uri="{FF2B5EF4-FFF2-40B4-BE49-F238E27FC236}">
                <a16:creationId xmlns:a16="http://schemas.microsoft.com/office/drawing/2014/main" xmlns="" id="{FCF5CD96-7B64-A14B-9FD3-EFB8002BC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5731" y="6284343"/>
            <a:ext cx="5400675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Text Box 28">
            <a:extLst>
              <a:ext uri="{FF2B5EF4-FFF2-40B4-BE49-F238E27FC236}">
                <a16:creationId xmlns:a16="http://schemas.microsoft.com/office/drawing/2014/main" xmlns="" id="{9CD11478-655D-2148-B060-1E98F1D2B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731" y="5716806"/>
            <a:ext cx="6317207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0FF00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深度强化学习在游戏</a:t>
            </a:r>
            <a:r>
              <a:rPr lang="en-US" altLang="zh-CN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中的研究与应用</a:t>
            </a:r>
          </a:p>
        </p:txBody>
      </p:sp>
    </p:spTree>
    <p:extLst>
      <p:ext uri="{BB962C8B-B14F-4D97-AF65-F5344CB8AC3E}">
        <p14:creationId xmlns:p14="http://schemas.microsoft.com/office/powerpoint/2010/main" val="33703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52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en-US" altLang="zh-CN" dirty="0" err="1"/>
              <a:t>MountainCar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F23D1C6-A8B9-0248-A1C6-8042550E5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090602"/>
            <a:ext cx="3364171" cy="2266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8730E025-8F25-104A-84B4-7782641CFAFD}"/>
                  </a:ext>
                </a:extLst>
              </p:cNvPr>
              <p:cNvSpPr/>
              <p:nvPr/>
            </p:nvSpPr>
            <p:spPr>
              <a:xfrm>
                <a:off x="3851920" y="1064510"/>
                <a:ext cx="4090748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状态为</a:t>
                </a:r>
                <a:r>
                  <a:rPr lang="en-US" altLang="zh-CN" b="0" dirty="0"/>
                  <a:t>(</a:t>
                </a:r>
                <a:r>
                  <a:rPr lang="zh-CN" altLang="en-US" b="0" dirty="0"/>
                  <a:t>位置，速度</a:t>
                </a:r>
                <a:r>
                  <a:rPr lang="en-US" altLang="zh-CN" b="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动作为左，不动和右</a:t>
                </a:r>
                <a:r>
                  <a:rPr lang="en-US" altLang="zh-CN" b="0" dirty="0"/>
                  <a:t>(0,1,2)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目的地在</a:t>
                </a:r>
                <a:r>
                  <a:rPr lang="en-US" altLang="zh-CN" b="0" dirty="0"/>
                  <a:t>0.5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每走一步</a:t>
                </a:r>
                <a:r>
                  <a:rPr lang="en-US" altLang="zh-CN" b="0" dirty="0"/>
                  <a:t>reward</a:t>
                </a:r>
                <a:r>
                  <a:rPr lang="zh-CN" altLang="en-US" b="0" dirty="0"/>
                  <a:t>为</a:t>
                </a:r>
                <a:r>
                  <a:rPr lang="en-US" altLang="zh-CN" b="0" dirty="0"/>
                  <a:t>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到达目的地或者</a:t>
                </a:r>
                <a:r>
                  <a:rPr lang="en-US" altLang="zh-CN" b="0" dirty="0"/>
                  <a:t>200</a:t>
                </a:r>
                <a:r>
                  <a:rPr lang="zh-CN" altLang="en-US" b="0" dirty="0"/>
                  <a:t>步，</a:t>
                </a:r>
                <a:r>
                  <a:rPr lang="en-US" altLang="zh-CN" b="0" dirty="0"/>
                  <a:t>episode</a:t>
                </a:r>
                <a:r>
                  <a:rPr lang="zh-CN" altLang="en-US" b="0" dirty="0"/>
                  <a:t>结束</a:t>
                </a:r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0" dirty="0"/>
                  <a:t>有重力和坡度的影响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如何可以从任意位置出发，最少步数到达目的地？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30E025-8F25-104A-84B4-7782641CF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064510"/>
                <a:ext cx="4090748" cy="3693319"/>
              </a:xfrm>
              <a:prstGeom prst="rect">
                <a:avLst/>
              </a:prstGeom>
              <a:blipFill>
                <a:blip r:embed="rId4"/>
                <a:stretch>
                  <a:fillRect l="-929" t="-1375" r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113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53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8596758" cy="595313"/>
          </a:xfrm>
        </p:spPr>
        <p:txBody>
          <a:bodyPr/>
          <a:lstStyle/>
          <a:p>
            <a:r>
              <a:rPr lang="zh-CN" altLang="en-US" dirty="0"/>
              <a:t>课程大作业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730E025-8F25-104A-84B4-7782641CFAFD}"/>
              </a:ext>
            </a:extLst>
          </p:cNvPr>
          <p:cNvSpPr/>
          <p:nvPr/>
        </p:nvSpPr>
        <p:spPr>
          <a:xfrm>
            <a:off x="492502" y="948690"/>
            <a:ext cx="645576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/>
              <a:t>Gym</a:t>
            </a:r>
            <a:r>
              <a:rPr lang="zh-CN" altLang="en-US" b="0" dirty="0"/>
              <a:t>，</a:t>
            </a:r>
            <a:r>
              <a:rPr lang="en-US" altLang="zh-CN" b="0" dirty="0"/>
              <a:t>ALE</a:t>
            </a:r>
            <a:r>
              <a:rPr lang="zh-CN" altLang="en-US" b="0" dirty="0"/>
              <a:t>环境</a:t>
            </a:r>
            <a:r>
              <a:rPr lang="en-US" altLang="zh-CN" b="0" dirty="0"/>
              <a:t>2</a:t>
            </a:r>
            <a:r>
              <a:rPr lang="zh-CN" altLang="en-US" b="0" dirty="0"/>
              <a:t>选</a:t>
            </a:r>
            <a:r>
              <a:rPr lang="en-US" altLang="zh-CN" b="0" dirty="0"/>
              <a:t>1</a:t>
            </a:r>
            <a:r>
              <a:rPr lang="zh-CN" altLang="en-US" b="0" dirty="0"/>
              <a:t>：</a:t>
            </a:r>
            <a:endParaRPr lang="en-US" altLang="zh-CN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dirty="0" smtClean="0"/>
              <a:t>Pong-v0</a:t>
            </a:r>
            <a:r>
              <a:rPr lang="zh-CN" altLang="en-US" b="0" dirty="0" smtClean="0"/>
              <a:t> （</a:t>
            </a:r>
            <a:r>
              <a:rPr lang="en-US" altLang="zh-CN" b="0" dirty="0"/>
              <a:t>1</a:t>
            </a:r>
            <a:r>
              <a:rPr lang="en-US" altLang="zh-CN" b="0" dirty="0" smtClean="0"/>
              <a:t>5</a:t>
            </a:r>
            <a:r>
              <a:rPr lang="zh-CN" altLang="en-US" b="0" dirty="0" smtClean="0"/>
              <a:t>分</a:t>
            </a:r>
            <a:r>
              <a:rPr lang="zh-CN" altLang="en-US" b="0" dirty="0"/>
              <a:t>）</a:t>
            </a:r>
            <a:endParaRPr lang="en-US" altLang="zh-CN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dirty="0" smtClean="0"/>
              <a:t>SpaceInvaders-v0</a:t>
            </a:r>
            <a:r>
              <a:rPr lang="zh-CN" altLang="en-US" b="0" dirty="0" smtClean="0"/>
              <a:t> （</a:t>
            </a:r>
            <a:r>
              <a:rPr lang="en-US" altLang="zh-CN" b="0" dirty="0"/>
              <a:t>2</a:t>
            </a:r>
            <a:r>
              <a:rPr lang="en-US" altLang="zh-CN" b="0" dirty="0" smtClean="0"/>
              <a:t>0</a:t>
            </a:r>
            <a:r>
              <a:rPr lang="zh-CN" altLang="en-US" b="0" dirty="0"/>
              <a:t>分）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可运行的</a:t>
            </a:r>
            <a:r>
              <a:rPr lang="zh-CN" altLang="en-US" b="0" dirty="0" smtClean="0"/>
              <a:t>代码</a:t>
            </a:r>
            <a:r>
              <a:rPr lang="en-US" altLang="zh-CN" b="0" dirty="0" smtClean="0"/>
              <a:t>(5+5 </a:t>
            </a:r>
            <a:r>
              <a:rPr lang="zh-CN" altLang="en-US" b="0" dirty="0" smtClean="0"/>
              <a:t>分</a:t>
            </a:r>
            <a:r>
              <a:rPr lang="en-US" altLang="zh-CN" b="0" dirty="0" smtClean="0"/>
              <a:t>)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训练好的</a:t>
            </a:r>
            <a:r>
              <a:rPr lang="zh-CN" altLang="en-US" b="0" dirty="0" smtClean="0"/>
              <a:t>模型</a:t>
            </a:r>
            <a:r>
              <a:rPr lang="en-US" altLang="zh-CN" b="0" dirty="0" smtClean="0"/>
              <a:t>(5</a:t>
            </a:r>
            <a:r>
              <a:rPr lang="zh-CN" altLang="en-US" b="0" dirty="0" smtClean="0"/>
              <a:t>分</a:t>
            </a:r>
            <a:r>
              <a:rPr lang="en-US" altLang="zh-CN" b="0" dirty="0" smtClean="0"/>
              <a:t>)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训练效果</a:t>
            </a:r>
            <a:r>
              <a:rPr lang="en-US" altLang="zh-CN" b="0" dirty="0"/>
              <a:t>(episode</a:t>
            </a:r>
            <a:r>
              <a:rPr lang="zh-CN" altLang="en-US" b="0" dirty="0"/>
              <a:t> </a:t>
            </a:r>
            <a:r>
              <a:rPr lang="en-US" altLang="zh-CN" b="0" dirty="0"/>
              <a:t>reward,</a:t>
            </a:r>
            <a:r>
              <a:rPr lang="zh-CN" altLang="en-US" b="0" dirty="0"/>
              <a:t> </a:t>
            </a:r>
            <a:r>
              <a:rPr lang="en-US" altLang="zh-CN" b="0" dirty="0"/>
              <a:t>episode</a:t>
            </a:r>
            <a:r>
              <a:rPr lang="zh-CN" altLang="en-US" b="0" dirty="0"/>
              <a:t> </a:t>
            </a:r>
            <a:r>
              <a:rPr lang="en-US" altLang="zh-CN" b="0" dirty="0" smtClean="0"/>
              <a:t>count, 5</a:t>
            </a:r>
            <a:r>
              <a:rPr lang="zh-CN" altLang="en-US" b="0" dirty="0" smtClean="0"/>
              <a:t>分</a:t>
            </a:r>
            <a:r>
              <a:rPr lang="en-US" altLang="zh-CN" b="0" dirty="0" smtClean="0"/>
              <a:t>)</a:t>
            </a:r>
            <a:endParaRPr lang="en-US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报告</a:t>
            </a:r>
            <a:r>
              <a:rPr lang="en-US" altLang="zh-CN" b="0" dirty="0" smtClean="0"/>
              <a:t>(20</a:t>
            </a:r>
            <a:r>
              <a:rPr lang="zh-CN" altLang="en-US" b="0" dirty="0" smtClean="0"/>
              <a:t>分</a:t>
            </a:r>
            <a:r>
              <a:rPr lang="en-US" altLang="zh-CN" b="0" dirty="0" smtClean="0"/>
              <a:t>)</a:t>
            </a:r>
            <a:r>
              <a:rPr lang="zh-CN" altLang="en-US" b="0" dirty="0" smtClean="0"/>
              <a:t>：</a:t>
            </a:r>
            <a:endParaRPr lang="en-US" altLang="zh-CN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环境说明</a:t>
            </a:r>
            <a:endParaRPr lang="en-US" altLang="zh-CN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问题点</a:t>
            </a:r>
            <a:endParaRPr lang="en-US" altLang="zh-CN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方案</a:t>
            </a:r>
            <a:endParaRPr lang="en-US" altLang="zh-CN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dirty="0"/>
              <a:t>效果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需要考虑</a:t>
            </a:r>
            <a:r>
              <a:rPr lang="en-US" altLang="zh-CN" b="0" dirty="0"/>
              <a:t>MDP</a:t>
            </a:r>
            <a:r>
              <a:rPr lang="zh-CN" altLang="en-US" b="0" dirty="0"/>
              <a:t>设计，数据生成效率与学习效率的</a:t>
            </a:r>
            <a:r>
              <a:rPr lang="zh-CN" altLang="en-US" b="0" dirty="0" smtClean="0"/>
              <a:t>平衡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zh-CN" altLang="en-US" b="0" dirty="0" smtClean="0"/>
              <a:t>参考资料</a:t>
            </a:r>
            <a:r>
              <a:rPr lang="en-US" altLang="zh-CN" b="0" dirty="0" smtClean="0"/>
              <a:t>:</a:t>
            </a:r>
          </a:p>
          <a:p>
            <a:r>
              <a:rPr lang="en-US" altLang="zh-CN" b="0" dirty="0"/>
              <a:t>Playing Atari with Deep Reinforcement </a:t>
            </a:r>
            <a:r>
              <a:rPr lang="en-US" altLang="zh-CN" b="0" dirty="0" smtClean="0"/>
              <a:t>Learning</a:t>
            </a:r>
          </a:p>
          <a:p>
            <a:r>
              <a:rPr lang="en-US" altLang="zh-CN" b="0" dirty="0">
                <a:hlinkClick r:id="rId3"/>
              </a:rPr>
              <a:t>https://</a:t>
            </a:r>
            <a:r>
              <a:rPr lang="en-US" altLang="zh-CN" b="0" dirty="0" smtClean="0">
                <a:hlinkClick r:id="rId3"/>
              </a:rPr>
              <a:t>arxiv.org/abs/1312.5602v1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dirty="0"/>
              <a:t>Human-level control through deep reinforcement learning</a:t>
            </a:r>
          </a:p>
          <a:p>
            <a:r>
              <a:rPr lang="en-US" altLang="zh-CN" b="0" dirty="0"/>
              <a:t>https://www.nature.com/articles/nature14236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2251844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序列决策问题（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0246" name="矩形 13">
            <a:extLst>
              <a:ext uri="{FF2B5EF4-FFF2-40B4-BE49-F238E27FC236}">
                <a16:creationId xmlns:a16="http://schemas.microsoft.com/office/drawing/2014/main" xmlns="" id="{17F496C2-B533-5048-90F3-89D376259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252" y="4942426"/>
            <a:ext cx="37433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hangingPunct="0"/>
            <a:r>
              <a:rPr lang="zh-CN" altLang="en-US" sz="2000" b="0" dirty="0"/>
              <a:t>看起来是一个很好的监督学习能解决的问题，有什么问题？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0D84CA7-A920-704F-B935-F631D8778982}"/>
              </a:ext>
            </a:extLst>
          </p:cNvPr>
          <p:cNvSpPr/>
          <p:nvPr/>
        </p:nvSpPr>
        <p:spPr bwMode="auto">
          <a:xfrm>
            <a:off x="1221140" y="2603438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xmlns="" id="{1995014D-5406-ED4E-A0F9-FE071D08F6CA}"/>
              </a:ext>
            </a:extLst>
          </p:cNvPr>
          <p:cNvSpPr/>
          <p:nvPr/>
        </p:nvSpPr>
        <p:spPr bwMode="auto">
          <a:xfrm>
            <a:off x="2589292" y="2819462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DC03C6D-F49D-C04C-9146-1921F6E67494}"/>
              </a:ext>
            </a:extLst>
          </p:cNvPr>
          <p:cNvSpPr/>
          <p:nvPr/>
        </p:nvSpPr>
        <p:spPr bwMode="auto">
          <a:xfrm>
            <a:off x="3222521" y="2603438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xmlns="" id="{637C74B3-F83B-FB40-B4E3-0D257A0689CB}"/>
              </a:ext>
            </a:extLst>
          </p:cNvPr>
          <p:cNvSpPr/>
          <p:nvPr/>
        </p:nvSpPr>
        <p:spPr bwMode="auto">
          <a:xfrm>
            <a:off x="4590673" y="2819462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9DB2A65-333A-AC46-A828-C3E206246683}"/>
              </a:ext>
            </a:extLst>
          </p:cNvPr>
          <p:cNvSpPr/>
          <p:nvPr/>
        </p:nvSpPr>
        <p:spPr bwMode="auto">
          <a:xfrm>
            <a:off x="5223902" y="2603438"/>
            <a:ext cx="1224136" cy="648072"/>
          </a:xfrm>
          <a:prstGeom prst="rect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xmlns="" id="{2325167B-223F-B642-BAEB-DE59607F08B8}"/>
              </a:ext>
            </a:extLst>
          </p:cNvPr>
          <p:cNvSpPr/>
          <p:nvPr/>
        </p:nvSpPr>
        <p:spPr bwMode="auto">
          <a:xfrm>
            <a:off x="6592054" y="2819462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35CCFDE-8058-4141-A57F-E77CEE591304}"/>
              </a:ext>
            </a:extLst>
          </p:cNvPr>
          <p:cNvSpPr txBox="1"/>
          <p:nvPr/>
        </p:nvSpPr>
        <p:spPr>
          <a:xfrm>
            <a:off x="2611433" y="2480853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CE2C447-A55C-744C-9FE0-68F5F71B1AD7}"/>
              </a:ext>
            </a:extLst>
          </p:cNvPr>
          <p:cNvSpPr txBox="1"/>
          <p:nvPr/>
        </p:nvSpPr>
        <p:spPr>
          <a:xfrm>
            <a:off x="4619255" y="2465274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7741818B-97AF-5C4D-84B0-8F9A42D5229D}"/>
              </a:ext>
            </a:extLst>
          </p:cNvPr>
          <p:cNvSpPr txBox="1"/>
          <p:nvPr/>
        </p:nvSpPr>
        <p:spPr>
          <a:xfrm>
            <a:off x="6620705" y="2482052"/>
            <a:ext cx="40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18" name="矩形 13">
            <a:extLst>
              <a:ext uri="{FF2B5EF4-FFF2-40B4-BE49-F238E27FC236}">
                <a16:creationId xmlns:a16="http://schemas.microsoft.com/office/drawing/2014/main" xmlns="" id="{D8D98DBB-2905-EC4E-96F8-8ECCFACC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858" y="3515216"/>
            <a:ext cx="685505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hangingPunct="0"/>
            <a:r>
              <a:rPr lang="en-US" altLang="zh-CN" sz="2000" b="0" dirty="0"/>
              <a:t>S</a:t>
            </a:r>
            <a:r>
              <a:rPr lang="en-US" altLang="zh-CN" sz="2000" b="0" baseline="-25000" dirty="0"/>
              <a:t>t</a:t>
            </a:r>
            <a:r>
              <a:rPr lang="en-US" altLang="zh-CN" sz="2000" baseline="-25000" dirty="0"/>
              <a:t> </a:t>
            </a:r>
            <a:r>
              <a:rPr lang="zh-CN" altLang="en-US" sz="2000" b="0" dirty="0"/>
              <a:t>代表</a:t>
            </a:r>
            <a:r>
              <a:rPr lang="en-US" altLang="zh-CN" sz="2000" b="0" dirty="0"/>
              <a:t>t</a:t>
            </a:r>
            <a:r>
              <a:rPr lang="zh-CN" altLang="en-US" sz="2000" b="0" dirty="0"/>
              <a:t>时间的环境状态，</a:t>
            </a:r>
            <a:r>
              <a:rPr lang="en-US" altLang="zh-CN" sz="2000" b="0" dirty="0"/>
              <a:t>a</a:t>
            </a:r>
            <a:r>
              <a:rPr lang="en-US" altLang="zh-CN" sz="2000" b="0" baseline="-25000" dirty="0"/>
              <a:t>t</a:t>
            </a:r>
            <a:r>
              <a:rPr lang="zh-CN" altLang="en-US" sz="2000" b="0" dirty="0"/>
              <a:t>代表在</a:t>
            </a:r>
            <a:r>
              <a:rPr lang="en-US" altLang="zh-CN" sz="2000" b="0" dirty="0"/>
              <a:t>t</a:t>
            </a:r>
            <a:r>
              <a:rPr lang="zh-CN" altLang="en-US" sz="2000" b="0" dirty="0"/>
              <a:t>时间做的动作</a:t>
            </a:r>
            <a:endParaRPr lang="en-US" altLang="zh-CN" sz="2000" b="0" dirty="0"/>
          </a:p>
          <a:p>
            <a:pPr algn="just" eaLnBrk="0" hangingPunct="0"/>
            <a:endParaRPr lang="en-US" altLang="zh-CN" sz="2000" b="0" dirty="0"/>
          </a:p>
          <a:p>
            <a:pPr algn="just" eaLnBrk="0" hangingPunct="0"/>
            <a:r>
              <a:rPr lang="zh-CN" altLang="en-US" sz="2000" b="0" dirty="0"/>
              <a:t>所谓的决策问题是得到一个函数表示从状态到动作的映射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4266D501-4E2F-144A-AEB8-1FDF2E696723}"/>
              </a:ext>
            </a:extLst>
          </p:cNvPr>
          <p:cNvGrpSpPr/>
          <p:nvPr/>
        </p:nvGrpSpPr>
        <p:grpSpPr>
          <a:xfrm>
            <a:off x="1351244" y="4970644"/>
            <a:ext cx="3308794" cy="681717"/>
            <a:chOff x="854427" y="2388236"/>
            <a:chExt cx="3308794" cy="681717"/>
          </a:xfrm>
        </p:grpSpPr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xmlns="" id="{7D9433AF-15C7-5B47-8A1C-E0826BAD9C9E}"/>
                </a:ext>
              </a:extLst>
            </p:cNvPr>
            <p:cNvSpPr/>
            <p:nvPr/>
          </p:nvSpPr>
          <p:spPr bwMode="auto">
            <a:xfrm>
              <a:off x="1367644" y="2621082"/>
              <a:ext cx="467072" cy="216024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32732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0000" dir="5400000" algn="ctr" rotWithShape="0">
                <a:srgbClr val="000000">
                  <a:alpha val="28999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58A49E07-B3F9-BA43-805E-09316FEE2027}"/>
                </a:ext>
              </a:extLst>
            </p:cNvPr>
            <p:cNvSpPr txBox="1"/>
            <p:nvPr/>
          </p:nvSpPr>
          <p:spPr>
            <a:xfrm>
              <a:off x="3753314" y="2565093"/>
              <a:ext cx="409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r>
                <a:rPr kumimoji="1" lang="en-US" altLang="zh-CN" baseline="-25000" dirty="0"/>
                <a:t>1</a:t>
              </a:r>
              <a:endParaRPr kumimoji="1" lang="zh-CN" altLang="en-US" baseline="-25000" dirty="0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xmlns="" id="{E834625A-963E-6C4B-8616-726B469A16A5}"/>
                </a:ext>
              </a:extLst>
            </p:cNvPr>
            <p:cNvSpPr/>
            <p:nvPr/>
          </p:nvSpPr>
          <p:spPr bwMode="auto">
            <a:xfrm>
              <a:off x="1898159" y="2388236"/>
              <a:ext cx="1315234" cy="68171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rgbClr val="32732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0000" dir="5400000" algn="ctr" rotWithShape="0">
                <a:srgbClr val="000000">
                  <a:alpha val="28999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监督学习模型</a:t>
              </a:r>
            </a:p>
          </p:txBody>
        </p:sp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xmlns="" id="{FFB49BCB-371D-F547-B4B2-A5DECAB72AC2}"/>
                </a:ext>
              </a:extLst>
            </p:cNvPr>
            <p:cNvSpPr/>
            <p:nvPr/>
          </p:nvSpPr>
          <p:spPr bwMode="auto">
            <a:xfrm>
              <a:off x="3276836" y="2641747"/>
              <a:ext cx="467072" cy="216024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32732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0000" dir="5400000" algn="ctr" rotWithShape="0">
                <a:srgbClr val="000000">
                  <a:alpha val="28999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142C4EBC-6CDE-1540-AF14-B2A85F53CD8E}"/>
                </a:ext>
              </a:extLst>
            </p:cNvPr>
            <p:cNvSpPr/>
            <p:nvPr/>
          </p:nvSpPr>
          <p:spPr>
            <a:xfrm>
              <a:off x="854427" y="2565093"/>
              <a:ext cx="4235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S</a:t>
              </a:r>
              <a:r>
                <a:rPr lang="en-US" altLang="zh-CN" baseline="-25000" dirty="0"/>
                <a:t>1</a:t>
              </a:r>
              <a:endParaRPr lang="zh-CN" altLang="en-US" dirty="0"/>
            </a:p>
          </p:txBody>
        </p:sp>
      </p:grpSp>
      <p:pic>
        <p:nvPicPr>
          <p:cNvPr id="9" name="图片 8" descr="图片包含 户外&#10;&#10;描述已自动生成">
            <a:extLst>
              <a:ext uri="{FF2B5EF4-FFF2-40B4-BE49-F238E27FC236}">
                <a16:creationId xmlns:a16="http://schemas.microsoft.com/office/drawing/2014/main" xmlns="" id="{3636F79C-A1E6-7A4C-A3A7-A89007817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" t="3121" r="2665" b="2873"/>
          <a:stretch/>
        </p:blipFill>
        <p:spPr>
          <a:xfrm>
            <a:off x="446947" y="1087447"/>
            <a:ext cx="1878615" cy="1057799"/>
          </a:xfrm>
          <a:prstGeom prst="rect">
            <a:avLst/>
          </a:prstGeom>
        </p:spPr>
      </p:pic>
      <p:pic>
        <p:nvPicPr>
          <p:cNvPr id="15" name="图片 14" descr="图片包含 汽车, 户外, 巴士&#10;&#10;描述已自动生成">
            <a:extLst>
              <a:ext uri="{FF2B5EF4-FFF2-40B4-BE49-F238E27FC236}">
                <a16:creationId xmlns:a16="http://schemas.microsoft.com/office/drawing/2014/main" xmlns="" id="{8F8D0ED6-B33F-FE40-BB1E-90767C1B6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9" t="2807" r="1545" b="2529"/>
          <a:stretch/>
        </p:blipFill>
        <p:spPr>
          <a:xfrm>
            <a:off x="2968428" y="1099756"/>
            <a:ext cx="1878615" cy="1045490"/>
          </a:xfrm>
          <a:prstGeom prst="rect">
            <a:avLst/>
          </a:prstGeom>
        </p:spPr>
      </p:pic>
      <p:pic>
        <p:nvPicPr>
          <p:cNvPr id="24" name="图片 23" descr="图片包含 室内&#10;&#10;描述已自动生成">
            <a:extLst>
              <a:ext uri="{FF2B5EF4-FFF2-40B4-BE49-F238E27FC236}">
                <a16:creationId xmlns:a16="http://schemas.microsoft.com/office/drawing/2014/main" xmlns="" id="{77B1D22A-D007-4349-89A3-C743DD1E41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4" t="1256" r="3104" b="2916"/>
          <a:stretch/>
        </p:blipFill>
        <p:spPr>
          <a:xfrm>
            <a:off x="5594708" y="1099756"/>
            <a:ext cx="1847033" cy="1045490"/>
          </a:xfrm>
          <a:prstGeom prst="rect">
            <a:avLst/>
          </a:prstGeom>
        </p:spPr>
      </p:pic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68832B14-56A9-FF4C-865E-60F4BD0B3C37}"/>
              </a:ext>
            </a:extLst>
          </p:cNvPr>
          <p:cNvSpPr/>
          <p:nvPr/>
        </p:nvSpPr>
        <p:spPr bwMode="auto">
          <a:xfrm>
            <a:off x="2407549" y="150466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xmlns="" id="{4A386455-0AE1-FD4B-AB4E-8E75FD0585F0}"/>
              </a:ext>
            </a:extLst>
          </p:cNvPr>
          <p:cNvSpPr/>
          <p:nvPr/>
        </p:nvSpPr>
        <p:spPr bwMode="auto">
          <a:xfrm>
            <a:off x="4983579" y="1506725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xmlns="" id="{BC714B7C-5D40-7648-B95E-3E68CA778A30}"/>
              </a:ext>
            </a:extLst>
          </p:cNvPr>
          <p:cNvSpPr/>
          <p:nvPr/>
        </p:nvSpPr>
        <p:spPr bwMode="auto">
          <a:xfrm>
            <a:off x="7590005" y="1501328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FD8DE2D-F836-C24F-AB38-21F85457EF76}"/>
              </a:ext>
            </a:extLst>
          </p:cNvPr>
          <p:cNvSpPr txBox="1"/>
          <p:nvPr/>
        </p:nvSpPr>
        <p:spPr>
          <a:xfrm>
            <a:off x="2357029" y="1815919"/>
            <a:ext cx="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右转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F3FBC041-A3C5-9048-80C9-EAE2C8538B45}"/>
              </a:ext>
            </a:extLst>
          </p:cNvPr>
          <p:cNvSpPr txBox="1"/>
          <p:nvPr/>
        </p:nvSpPr>
        <p:spPr>
          <a:xfrm>
            <a:off x="4940436" y="1797454"/>
            <a:ext cx="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左转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B109D731-0924-4A4D-AE3C-2C6A4ED0C9BE}"/>
              </a:ext>
            </a:extLst>
          </p:cNvPr>
          <p:cNvSpPr txBox="1"/>
          <p:nvPr/>
        </p:nvSpPr>
        <p:spPr>
          <a:xfrm>
            <a:off x="7535134" y="1814385"/>
            <a:ext cx="778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挂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挡</a:t>
            </a:r>
          </a:p>
        </p:txBody>
      </p:sp>
    </p:spTree>
    <p:extLst>
      <p:ext uri="{BB962C8B-B14F-4D97-AF65-F5344CB8AC3E}">
        <p14:creationId xmlns:p14="http://schemas.microsoft.com/office/powerpoint/2010/main" val="3412905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序列决策问题（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2" name="屏幕快照 2017-10-30 下午4.12.28.png" descr="屏幕快照 2017-10-30 下午4.12.28.png">
            <a:extLst>
              <a:ext uri="{FF2B5EF4-FFF2-40B4-BE49-F238E27FC236}">
                <a16:creationId xmlns:a16="http://schemas.microsoft.com/office/drawing/2014/main" xmlns="" id="{5AC1F6C3-0574-5E41-8940-B5C9BCC4BF3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8" y="945800"/>
            <a:ext cx="1163644" cy="1011258"/>
          </a:xfrm>
          <a:prstGeom prst="rect">
            <a:avLst/>
          </a:prstGeom>
        </p:spPr>
      </p:pic>
      <p:pic>
        <p:nvPicPr>
          <p:cNvPr id="24" name="屏幕快照 2017-10-30 下午4.13.11.png" descr="屏幕快照 2017-10-30 下午4.13.11.png">
            <a:extLst>
              <a:ext uri="{FF2B5EF4-FFF2-40B4-BE49-F238E27FC236}">
                <a16:creationId xmlns:a16="http://schemas.microsoft.com/office/drawing/2014/main" xmlns="" id="{FCE693DE-96E4-DA47-A5CA-2C4770C8F4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8324" y="1971537"/>
            <a:ext cx="1151762" cy="935462"/>
          </a:xfrm>
          <a:prstGeom prst="rect">
            <a:avLst/>
          </a:prstGeom>
        </p:spPr>
      </p:pic>
      <p:sp>
        <p:nvSpPr>
          <p:cNvPr id="25" name="右箭头 24">
            <a:extLst>
              <a:ext uri="{FF2B5EF4-FFF2-40B4-BE49-F238E27FC236}">
                <a16:creationId xmlns:a16="http://schemas.microsoft.com/office/drawing/2014/main" xmlns="" id="{9DE58DEC-422F-1745-8634-789B9997709C}"/>
              </a:ext>
            </a:extLst>
          </p:cNvPr>
          <p:cNvSpPr/>
          <p:nvPr/>
        </p:nvSpPr>
        <p:spPr bwMode="auto">
          <a:xfrm rot="19481948">
            <a:off x="1902366" y="2343603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xmlns="" id="{D467990B-8C49-0C45-AF8B-11071AD87F8E}"/>
              </a:ext>
            </a:extLst>
          </p:cNvPr>
          <p:cNvSpPr/>
          <p:nvPr/>
        </p:nvSpPr>
        <p:spPr bwMode="auto">
          <a:xfrm rot="2184816">
            <a:off x="1930948" y="1428729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xmlns="" id="{C5669AD7-7E43-4644-8008-F82F7E7FA276}"/>
              </a:ext>
            </a:extLst>
          </p:cNvPr>
          <p:cNvSpPr/>
          <p:nvPr/>
        </p:nvSpPr>
        <p:spPr bwMode="auto">
          <a:xfrm>
            <a:off x="2525070" y="1630678"/>
            <a:ext cx="1315234" cy="6817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图片分类</a:t>
            </a:r>
            <a:r>
              <a:rPr lang="zh-CN" altLang="en-US" dirty="0"/>
              <a:t>模型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xmlns="" id="{51CFFEA7-6F89-4047-A9A8-C251F375BEA1}"/>
              </a:ext>
            </a:extLst>
          </p:cNvPr>
          <p:cNvSpPr/>
          <p:nvPr/>
        </p:nvSpPr>
        <p:spPr bwMode="auto">
          <a:xfrm rot="19481948">
            <a:off x="4010770" y="1401494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xmlns="" id="{5638F434-D4A6-9C4A-86F9-3BC737229F80}"/>
              </a:ext>
            </a:extLst>
          </p:cNvPr>
          <p:cNvSpPr/>
          <p:nvPr/>
        </p:nvSpPr>
        <p:spPr bwMode="auto">
          <a:xfrm rot="2184816">
            <a:off x="4011727" y="2350799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E3ED947-0530-F14B-A76E-519BC014E985}"/>
              </a:ext>
            </a:extLst>
          </p:cNvPr>
          <p:cNvSpPr/>
          <p:nvPr/>
        </p:nvSpPr>
        <p:spPr>
          <a:xfrm>
            <a:off x="4497319" y="112652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cat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7C0B51A4-5DAD-3C42-A6C2-B608FBDE48EC}"/>
              </a:ext>
            </a:extLst>
          </p:cNvPr>
          <p:cNvSpPr/>
          <p:nvPr/>
        </p:nvSpPr>
        <p:spPr>
          <a:xfrm>
            <a:off x="4497319" y="2477864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lion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43C6D9AC-D822-D342-8F6F-3E2C42D1F4A8}"/>
              </a:ext>
            </a:extLst>
          </p:cNvPr>
          <p:cNvGrpSpPr/>
          <p:nvPr/>
        </p:nvGrpSpPr>
        <p:grpSpPr>
          <a:xfrm>
            <a:off x="5612889" y="470037"/>
            <a:ext cx="2961873" cy="1247787"/>
            <a:chOff x="5227155" y="575241"/>
            <a:chExt cx="2961873" cy="1247787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xmlns="" id="{981205EB-FB17-9944-BCA2-9579365FCC5C}"/>
                </a:ext>
              </a:extLst>
            </p:cNvPr>
            <p:cNvSpPr/>
            <p:nvPr/>
          </p:nvSpPr>
          <p:spPr bwMode="auto">
            <a:xfrm>
              <a:off x="5227155" y="575241"/>
              <a:ext cx="2961873" cy="124778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0247" name="图片 1">
              <a:extLst>
                <a:ext uri="{FF2B5EF4-FFF2-40B4-BE49-F238E27FC236}">
                  <a16:creationId xmlns:a16="http://schemas.microsoft.com/office/drawing/2014/main" xmlns="" id="{6B9485DE-25F8-7B45-9B22-C8EC2EA3A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203" y="757622"/>
              <a:ext cx="675263" cy="4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xmlns="" id="{A1F71094-E6B6-BB47-8504-C5A723DF4A42}"/>
                </a:ext>
              </a:extLst>
            </p:cNvPr>
            <p:cNvSpPr/>
            <p:nvPr/>
          </p:nvSpPr>
          <p:spPr bwMode="auto">
            <a:xfrm>
              <a:off x="6297570" y="867083"/>
              <a:ext cx="467072" cy="216024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32732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0000" dir="5400000" algn="ctr" rotWithShape="0">
                <a:srgbClr val="000000">
                  <a:alpha val="28999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D66C7064-DEF3-9648-AD16-1B74FF1F59C3}"/>
                </a:ext>
              </a:extLst>
            </p:cNvPr>
            <p:cNvSpPr/>
            <p:nvPr/>
          </p:nvSpPr>
          <p:spPr>
            <a:xfrm>
              <a:off x="6834581" y="791201"/>
              <a:ext cx="5180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cat</a:t>
              </a:r>
              <a:endParaRPr lang="zh-CN" altLang="en-US" dirty="0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460AEFA-CA1C-DC4B-8D68-42DA601306B3}"/>
              </a:ext>
            </a:extLst>
          </p:cNvPr>
          <p:cNvSpPr/>
          <p:nvPr/>
        </p:nvSpPr>
        <p:spPr>
          <a:xfrm>
            <a:off x="5968803" y="1805377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样本独立同分布</a:t>
            </a:r>
            <a:r>
              <a:rPr lang="en-US" altLang="zh-CN" dirty="0"/>
              <a:t>(</a:t>
            </a:r>
            <a:r>
              <a:rPr lang="en-US" altLang="zh-CN" dirty="0" err="1"/>
              <a:t>i.i.d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7" name="矩形 13">
            <a:extLst>
              <a:ext uri="{FF2B5EF4-FFF2-40B4-BE49-F238E27FC236}">
                <a16:creationId xmlns:a16="http://schemas.microsoft.com/office/drawing/2014/main" xmlns="" id="{7D3116A6-F856-1249-A2C7-BCD944FC0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148" y="2395182"/>
            <a:ext cx="3743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000" b="0" dirty="0"/>
              <a:t>监督学习的重要假设</a:t>
            </a:r>
          </a:p>
        </p:txBody>
      </p:sp>
      <p:pic>
        <p:nvPicPr>
          <p:cNvPr id="38" name="图片 37" descr="图片包含 户外&#10;&#10;描述已自动生成">
            <a:extLst>
              <a:ext uri="{FF2B5EF4-FFF2-40B4-BE49-F238E27FC236}">
                <a16:creationId xmlns:a16="http://schemas.microsoft.com/office/drawing/2014/main" xmlns="" id="{7B680989-1270-044A-B38E-9304E707CA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2" t="3121" r="2665" b="2873"/>
          <a:stretch/>
        </p:blipFill>
        <p:spPr>
          <a:xfrm>
            <a:off x="586703" y="3378536"/>
            <a:ext cx="1878615" cy="1057799"/>
          </a:xfrm>
          <a:prstGeom prst="rect">
            <a:avLst/>
          </a:prstGeom>
        </p:spPr>
      </p:pic>
      <p:pic>
        <p:nvPicPr>
          <p:cNvPr id="39" name="图片 38" descr="图片包含 汽车, 户外, 巴士&#10;&#10;描述已自动生成">
            <a:extLst>
              <a:ext uri="{FF2B5EF4-FFF2-40B4-BE49-F238E27FC236}">
                <a16:creationId xmlns:a16="http://schemas.microsoft.com/office/drawing/2014/main" xmlns="" id="{46CACB32-7711-0D48-813C-AE1187A491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39" t="2807" r="1545" b="2529"/>
          <a:stretch/>
        </p:blipFill>
        <p:spPr>
          <a:xfrm>
            <a:off x="3108184" y="3390845"/>
            <a:ext cx="1878615" cy="1045490"/>
          </a:xfrm>
          <a:prstGeom prst="rect">
            <a:avLst/>
          </a:prstGeom>
        </p:spPr>
      </p:pic>
      <p:pic>
        <p:nvPicPr>
          <p:cNvPr id="40" name="图片 39" descr="图片包含 室内&#10;&#10;描述已自动生成">
            <a:extLst>
              <a:ext uri="{FF2B5EF4-FFF2-40B4-BE49-F238E27FC236}">
                <a16:creationId xmlns:a16="http://schemas.microsoft.com/office/drawing/2014/main" xmlns="" id="{032359F7-FA70-F644-9C84-2785EC904B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4" t="1256" r="3104" b="2916"/>
          <a:stretch/>
        </p:blipFill>
        <p:spPr>
          <a:xfrm>
            <a:off x="5734464" y="3390845"/>
            <a:ext cx="1847033" cy="1045490"/>
          </a:xfrm>
          <a:prstGeom prst="rect">
            <a:avLst/>
          </a:prstGeom>
        </p:spPr>
      </p:pic>
      <p:sp>
        <p:nvSpPr>
          <p:cNvPr id="41" name="右箭头 40">
            <a:extLst>
              <a:ext uri="{FF2B5EF4-FFF2-40B4-BE49-F238E27FC236}">
                <a16:creationId xmlns:a16="http://schemas.microsoft.com/office/drawing/2014/main" xmlns="" id="{9BA56DEB-B8EC-2346-8BB4-E6A38BC5620F}"/>
              </a:ext>
            </a:extLst>
          </p:cNvPr>
          <p:cNvSpPr/>
          <p:nvPr/>
        </p:nvSpPr>
        <p:spPr bwMode="auto">
          <a:xfrm>
            <a:off x="2547305" y="3795756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xmlns="" id="{8767FE06-A417-7446-8A49-E23EC8B5E3F8}"/>
              </a:ext>
            </a:extLst>
          </p:cNvPr>
          <p:cNvSpPr/>
          <p:nvPr/>
        </p:nvSpPr>
        <p:spPr bwMode="auto">
          <a:xfrm>
            <a:off x="5123335" y="3797814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右箭头 42">
            <a:extLst>
              <a:ext uri="{FF2B5EF4-FFF2-40B4-BE49-F238E27FC236}">
                <a16:creationId xmlns:a16="http://schemas.microsoft.com/office/drawing/2014/main" xmlns="" id="{33D43F7C-6EF6-4540-993E-AD7BF3C1AE05}"/>
              </a:ext>
            </a:extLst>
          </p:cNvPr>
          <p:cNvSpPr/>
          <p:nvPr/>
        </p:nvSpPr>
        <p:spPr bwMode="auto">
          <a:xfrm>
            <a:off x="7729761" y="379241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E8F6BD64-FFF5-7541-A0D8-3F7745BB6CB1}"/>
              </a:ext>
            </a:extLst>
          </p:cNvPr>
          <p:cNvSpPr txBox="1"/>
          <p:nvPr/>
        </p:nvSpPr>
        <p:spPr>
          <a:xfrm>
            <a:off x="2496785" y="4107008"/>
            <a:ext cx="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右转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7830B2EE-49D8-404F-91EB-2BE6A10ADFE8}"/>
              </a:ext>
            </a:extLst>
          </p:cNvPr>
          <p:cNvSpPr txBox="1"/>
          <p:nvPr/>
        </p:nvSpPr>
        <p:spPr>
          <a:xfrm>
            <a:off x="5080192" y="4088543"/>
            <a:ext cx="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左转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528D370D-2A26-B34F-B810-BAC93E538EEA}"/>
              </a:ext>
            </a:extLst>
          </p:cNvPr>
          <p:cNvSpPr txBox="1"/>
          <p:nvPr/>
        </p:nvSpPr>
        <p:spPr>
          <a:xfrm>
            <a:off x="7674890" y="4105474"/>
            <a:ext cx="778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挂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挡</a:t>
            </a:r>
          </a:p>
        </p:txBody>
      </p:sp>
      <p:sp>
        <p:nvSpPr>
          <p:cNvPr id="47" name="右箭头 46">
            <a:extLst>
              <a:ext uri="{FF2B5EF4-FFF2-40B4-BE49-F238E27FC236}">
                <a16:creationId xmlns:a16="http://schemas.microsoft.com/office/drawing/2014/main" xmlns="" id="{B6E97B42-5577-2948-BADB-77319ABBF115}"/>
              </a:ext>
            </a:extLst>
          </p:cNvPr>
          <p:cNvSpPr/>
          <p:nvPr/>
        </p:nvSpPr>
        <p:spPr bwMode="auto">
          <a:xfrm rot="1792928">
            <a:off x="2547305" y="4889571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8CFA6FD4-8974-BC40-A889-5712D7759C92}"/>
              </a:ext>
            </a:extLst>
          </p:cNvPr>
          <p:cNvSpPr txBox="1"/>
          <p:nvPr/>
        </p:nvSpPr>
        <p:spPr>
          <a:xfrm>
            <a:off x="2453498" y="5207587"/>
            <a:ext cx="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左转</a:t>
            </a:r>
          </a:p>
        </p:txBody>
      </p:sp>
      <p:pic>
        <p:nvPicPr>
          <p:cNvPr id="10" name="图片 9" descr="图片包含 汽车, 户外&#10;&#10;描述已自动生成">
            <a:extLst>
              <a:ext uri="{FF2B5EF4-FFF2-40B4-BE49-F238E27FC236}">
                <a16:creationId xmlns:a16="http://schemas.microsoft.com/office/drawing/2014/main" xmlns="" id="{A4CB5FE1-A252-544C-A678-10A2D97734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4" t="2754" r="1853" b="1780"/>
          <a:stretch/>
        </p:blipFill>
        <p:spPr>
          <a:xfrm>
            <a:off x="3116633" y="4808261"/>
            <a:ext cx="1870166" cy="10502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76FF4DF0-DDA9-9A4C-BAF2-FCE2D8742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937" y="1221403"/>
            <a:ext cx="675263" cy="422039"/>
          </a:xfrm>
          <a:prstGeom prst="rect">
            <a:avLst/>
          </a:prstGeom>
        </p:spPr>
      </p:pic>
      <p:sp>
        <p:nvSpPr>
          <p:cNvPr id="52" name="右箭头 51">
            <a:extLst>
              <a:ext uri="{FF2B5EF4-FFF2-40B4-BE49-F238E27FC236}">
                <a16:creationId xmlns:a16="http://schemas.microsoft.com/office/drawing/2014/main" xmlns="" id="{4B3C7866-26A4-E44F-9E02-0CC04C43487F}"/>
              </a:ext>
            </a:extLst>
          </p:cNvPr>
          <p:cNvSpPr/>
          <p:nvPr/>
        </p:nvSpPr>
        <p:spPr bwMode="auto">
          <a:xfrm>
            <a:off x="6712783" y="1299761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7754FFFF-A7CF-7A48-9007-43D773F4B55B}"/>
              </a:ext>
            </a:extLst>
          </p:cNvPr>
          <p:cNvSpPr/>
          <p:nvPr/>
        </p:nvSpPr>
        <p:spPr>
          <a:xfrm>
            <a:off x="7249794" y="1223879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lion</a:t>
            </a:r>
            <a:endParaRPr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xmlns="" id="{1CA97FCC-8F5A-DC4C-9E9C-9FF72AC89233}"/>
              </a:ext>
            </a:extLst>
          </p:cNvPr>
          <p:cNvSpPr/>
          <p:nvPr/>
        </p:nvSpPr>
        <p:spPr bwMode="auto">
          <a:xfrm>
            <a:off x="3014377" y="3124405"/>
            <a:ext cx="2065815" cy="289688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D5DDD233-560D-2F48-A491-98140B881131}"/>
              </a:ext>
            </a:extLst>
          </p:cNvPr>
          <p:cNvSpPr txBox="1"/>
          <p:nvPr/>
        </p:nvSpPr>
        <p:spPr>
          <a:xfrm>
            <a:off x="5387029" y="4755015"/>
            <a:ext cx="2688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上一步动作的差异决定了下一步环境状态的变化，样本并不是独立同分布的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需要对序列进行建模，考虑当前决策对未来的影响</a:t>
            </a:r>
          </a:p>
        </p:txBody>
      </p:sp>
    </p:spTree>
    <p:extLst>
      <p:ext uri="{BB962C8B-B14F-4D97-AF65-F5344CB8AC3E}">
        <p14:creationId xmlns:p14="http://schemas.microsoft.com/office/powerpoint/2010/main" val="3107100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Date Placeholder 3">
            <a:extLst>
              <a:ext uri="{FF2B5EF4-FFF2-40B4-BE49-F238E27FC236}">
                <a16:creationId xmlns:a16="http://schemas.microsoft.com/office/drawing/2014/main" xmlns="" id="{0305FFAD-A6D2-A843-AE8A-0BC77910E78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C26874AB-8C0A-614E-93AC-B73091C95CD6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xmlns="" id="{13E793DA-FEAF-CD41-9013-107EB4FCE49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FDFA20F5-EFE2-1A48-9352-533B89E0160C}" type="slidenum">
              <a:rPr lang="en-US" altLang="zh-CN" sz="1200">
                <a:latin typeface="Times New Roman" panose="02020603050405020304" pitchFamily="18" charset="0"/>
              </a:rPr>
              <a:pPr algn="r"/>
              <a:t>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4339" name="Title 22">
            <a:extLst>
              <a:ext uri="{FF2B5EF4-FFF2-40B4-BE49-F238E27FC236}">
                <a16:creationId xmlns:a16="http://schemas.microsoft.com/office/drawing/2014/main" xmlns="" id="{D0C6B357-531F-1C4F-AC44-376DAABB24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基于规划的思想看序列决策问题</a:t>
            </a:r>
            <a:endParaRPr lang="en-US" altLang="zh-CN" dirty="0"/>
          </a:p>
        </p:txBody>
      </p:sp>
      <p:pic>
        <p:nvPicPr>
          <p:cNvPr id="19" name="图片 18" descr="图片包含 户外&#10;&#10;描述已自动生成">
            <a:extLst>
              <a:ext uri="{FF2B5EF4-FFF2-40B4-BE49-F238E27FC236}">
                <a16:creationId xmlns:a16="http://schemas.microsoft.com/office/drawing/2014/main" xmlns="" id="{D4FD3B4E-023E-384E-9A37-AEDF39D9A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" t="3121" r="2665" b="2873"/>
          <a:stretch/>
        </p:blipFill>
        <p:spPr>
          <a:xfrm>
            <a:off x="5735903" y="877629"/>
            <a:ext cx="1152128" cy="648733"/>
          </a:xfrm>
          <a:prstGeom prst="rect">
            <a:avLst/>
          </a:prstGeom>
        </p:spPr>
      </p:pic>
      <p:pic>
        <p:nvPicPr>
          <p:cNvPr id="20" name="图片 19" descr="图片包含 汽车, 户外, 巴士&#10;&#10;描述已自动生成">
            <a:extLst>
              <a:ext uri="{FF2B5EF4-FFF2-40B4-BE49-F238E27FC236}">
                <a16:creationId xmlns:a16="http://schemas.microsoft.com/office/drawing/2014/main" xmlns="" id="{BEA02D5E-C726-444A-8A3F-55A6A74EB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9" t="2807" r="1545" b="2529"/>
          <a:stretch/>
        </p:blipFill>
        <p:spPr>
          <a:xfrm>
            <a:off x="4383088" y="2164060"/>
            <a:ext cx="1152128" cy="641184"/>
          </a:xfrm>
          <a:prstGeom prst="rect">
            <a:avLst/>
          </a:prstGeom>
        </p:spPr>
      </p:pic>
      <p:pic>
        <p:nvPicPr>
          <p:cNvPr id="21" name="图片 20" descr="图片包含 室内&#10;&#10;描述已自动生成">
            <a:extLst>
              <a:ext uri="{FF2B5EF4-FFF2-40B4-BE49-F238E27FC236}">
                <a16:creationId xmlns:a16="http://schemas.microsoft.com/office/drawing/2014/main" xmlns="" id="{23A70DFD-681E-174F-9C9F-BEAF9F500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4" t="1256" r="3104" b="2916"/>
          <a:stretch/>
        </p:blipFill>
        <p:spPr>
          <a:xfrm>
            <a:off x="7027952" y="2166959"/>
            <a:ext cx="1152129" cy="652148"/>
          </a:xfrm>
          <a:prstGeom prst="rect">
            <a:avLst/>
          </a:prstGeom>
        </p:spPr>
      </p:pic>
      <p:pic>
        <p:nvPicPr>
          <p:cNvPr id="23" name="图片 22" descr="图片包含 汽车, 户外&#10;&#10;描述已自动生成">
            <a:extLst>
              <a:ext uri="{FF2B5EF4-FFF2-40B4-BE49-F238E27FC236}">
                <a16:creationId xmlns:a16="http://schemas.microsoft.com/office/drawing/2014/main" xmlns="" id="{A6A6CB9E-B941-9B40-BC98-6A10F3DE22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04" t="2754" r="1853" b="1780"/>
          <a:stretch/>
        </p:blipFill>
        <p:spPr>
          <a:xfrm>
            <a:off x="5759295" y="2169106"/>
            <a:ext cx="1152128" cy="647005"/>
          </a:xfrm>
          <a:prstGeom prst="rect">
            <a:avLst/>
          </a:prstGeom>
        </p:spPr>
      </p:pic>
      <p:sp>
        <p:nvSpPr>
          <p:cNvPr id="24" name="右箭头 23">
            <a:extLst>
              <a:ext uri="{FF2B5EF4-FFF2-40B4-BE49-F238E27FC236}">
                <a16:creationId xmlns:a16="http://schemas.microsoft.com/office/drawing/2014/main" xmlns="" id="{D85C0C75-AC3D-6041-8810-1254531223CF}"/>
              </a:ext>
            </a:extLst>
          </p:cNvPr>
          <p:cNvSpPr/>
          <p:nvPr/>
        </p:nvSpPr>
        <p:spPr bwMode="auto">
          <a:xfrm rot="5400000">
            <a:off x="6113611" y="1728049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xmlns="" id="{E86766A9-3A87-744C-8B0C-86C93F23A763}"/>
              </a:ext>
            </a:extLst>
          </p:cNvPr>
          <p:cNvSpPr/>
          <p:nvPr/>
        </p:nvSpPr>
        <p:spPr bwMode="auto">
          <a:xfrm rot="7626776">
            <a:off x="5275320" y="1703958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xmlns="" id="{61885489-4B78-8048-BC23-D90A8967C018}"/>
              </a:ext>
            </a:extLst>
          </p:cNvPr>
          <p:cNvSpPr/>
          <p:nvPr/>
        </p:nvSpPr>
        <p:spPr bwMode="auto">
          <a:xfrm rot="3666758">
            <a:off x="6895405" y="1704753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7CD982E5-1D05-B44F-82B3-17136013C13C}"/>
              </a:ext>
            </a:extLst>
          </p:cNvPr>
          <p:cNvSpPr/>
          <p:nvPr/>
        </p:nvSpPr>
        <p:spPr>
          <a:xfrm>
            <a:off x="7036966" y="1098054"/>
            <a:ext cx="423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93160816-1A42-254E-9725-B13E5B25FA85}"/>
              </a:ext>
            </a:extLst>
          </p:cNvPr>
          <p:cNvSpPr/>
          <p:nvPr/>
        </p:nvSpPr>
        <p:spPr>
          <a:xfrm>
            <a:off x="3785894" y="2386808"/>
            <a:ext cx="423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48C2F2B8-EAB2-1740-934D-F418F82F3461}"/>
              </a:ext>
            </a:extLst>
          </p:cNvPr>
          <p:cNvSpPr/>
          <p:nvPr/>
        </p:nvSpPr>
        <p:spPr>
          <a:xfrm>
            <a:off x="6508594" y="1843629"/>
            <a:ext cx="48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’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F8F08B1D-A921-C349-A1CF-D5C796919F25}"/>
              </a:ext>
            </a:extLst>
          </p:cNvPr>
          <p:cNvSpPr/>
          <p:nvPr/>
        </p:nvSpPr>
        <p:spPr>
          <a:xfrm>
            <a:off x="8370786" y="2423759"/>
            <a:ext cx="543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’’</a:t>
            </a:r>
            <a:endParaRPr lang="zh-CN" altLang="en-US" dirty="0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xmlns="" id="{C88E8312-8C2D-774D-A7C7-AD4F5F115028}"/>
              </a:ext>
            </a:extLst>
          </p:cNvPr>
          <p:cNvSpPr/>
          <p:nvPr/>
        </p:nvSpPr>
        <p:spPr bwMode="auto">
          <a:xfrm rot="5400000">
            <a:off x="4401668" y="4216244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3F43FB82-1DE4-9F45-9A73-83FB6307BCAA}"/>
              </a:ext>
            </a:extLst>
          </p:cNvPr>
          <p:cNvSpPr/>
          <p:nvPr/>
        </p:nvSpPr>
        <p:spPr bwMode="auto">
          <a:xfrm rot="5400000">
            <a:off x="6113611" y="4207396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xmlns="" id="{6305C77D-EC3F-9F4F-B8F8-F1490224E110}"/>
              </a:ext>
            </a:extLst>
          </p:cNvPr>
          <p:cNvSpPr/>
          <p:nvPr/>
        </p:nvSpPr>
        <p:spPr bwMode="auto">
          <a:xfrm rot="5400000">
            <a:off x="7657179" y="4203443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B977E79-5EBB-8541-9CE8-A220BE112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062" y="4625673"/>
            <a:ext cx="1095876" cy="82403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C81916B1-2FD0-744F-8450-6EC151375975}"/>
              </a:ext>
            </a:extLst>
          </p:cNvPr>
          <p:cNvSpPr txBox="1"/>
          <p:nvPr/>
        </p:nvSpPr>
        <p:spPr>
          <a:xfrm>
            <a:off x="4761805" y="1619913"/>
            <a:ext cx="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左转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5BE7A263-85EC-8F4B-9AD1-2BBF19E9EB59}"/>
              </a:ext>
            </a:extLst>
          </p:cNvPr>
          <p:cNvSpPr txBox="1"/>
          <p:nvPr/>
        </p:nvSpPr>
        <p:spPr>
          <a:xfrm>
            <a:off x="5789075" y="1644571"/>
            <a:ext cx="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加速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604BFAD-4FC4-0444-A12A-3C76BE654E88}"/>
              </a:ext>
            </a:extLst>
          </p:cNvPr>
          <p:cNvSpPr txBox="1"/>
          <p:nvPr/>
        </p:nvSpPr>
        <p:spPr>
          <a:xfrm>
            <a:off x="7184853" y="1585794"/>
            <a:ext cx="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换挡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F01A37E-9157-034B-8ABD-0D90FE24D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6947" y="4636693"/>
            <a:ext cx="1236823" cy="824031"/>
          </a:xfrm>
          <a:prstGeom prst="rect">
            <a:avLst/>
          </a:prstGeom>
        </p:spPr>
      </p:pic>
      <p:sp>
        <p:nvSpPr>
          <p:cNvPr id="38" name="右箭头 37">
            <a:extLst>
              <a:ext uri="{FF2B5EF4-FFF2-40B4-BE49-F238E27FC236}">
                <a16:creationId xmlns:a16="http://schemas.microsoft.com/office/drawing/2014/main" xmlns="" id="{19691416-C52F-284A-8500-86ECA2E118E5}"/>
              </a:ext>
            </a:extLst>
          </p:cNvPr>
          <p:cNvSpPr/>
          <p:nvPr/>
        </p:nvSpPr>
        <p:spPr bwMode="auto">
          <a:xfrm rot="7874872">
            <a:off x="4644746" y="3027109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xmlns="" id="{0BA01FA6-CDF7-DD4A-91DD-0F4982334622}"/>
              </a:ext>
            </a:extLst>
          </p:cNvPr>
          <p:cNvSpPr/>
          <p:nvPr/>
        </p:nvSpPr>
        <p:spPr bwMode="auto">
          <a:xfrm rot="9759047">
            <a:off x="4170625" y="2981820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xmlns="" id="{E402B14E-D386-8A47-B44A-B0EAFF992937}"/>
              </a:ext>
            </a:extLst>
          </p:cNvPr>
          <p:cNvSpPr/>
          <p:nvPr/>
        </p:nvSpPr>
        <p:spPr bwMode="auto">
          <a:xfrm rot="5400000">
            <a:off x="5089148" y="3038219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右箭头 43">
            <a:extLst>
              <a:ext uri="{FF2B5EF4-FFF2-40B4-BE49-F238E27FC236}">
                <a16:creationId xmlns:a16="http://schemas.microsoft.com/office/drawing/2014/main" xmlns="" id="{8527A16B-78E1-ED4F-8420-367FEFDC554E}"/>
              </a:ext>
            </a:extLst>
          </p:cNvPr>
          <p:cNvSpPr/>
          <p:nvPr/>
        </p:nvSpPr>
        <p:spPr bwMode="auto">
          <a:xfrm rot="5400000">
            <a:off x="6160815" y="302182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右箭头 44">
            <a:extLst>
              <a:ext uri="{FF2B5EF4-FFF2-40B4-BE49-F238E27FC236}">
                <a16:creationId xmlns:a16="http://schemas.microsoft.com/office/drawing/2014/main" xmlns="" id="{CA68E9DC-0E4C-934B-ABF8-8B7F9243991D}"/>
              </a:ext>
            </a:extLst>
          </p:cNvPr>
          <p:cNvSpPr/>
          <p:nvPr/>
        </p:nvSpPr>
        <p:spPr bwMode="auto">
          <a:xfrm rot="7626776">
            <a:off x="5721647" y="2998531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右箭头 45">
            <a:extLst>
              <a:ext uri="{FF2B5EF4-FFF2-40B4-BE49-F238E27FC236}">
                <a16:creationId xmlns:a16="http://schemas.microsoft.com/office/drawing/2014/main" xmlns="" id="{771A7F80-8950-914A-BA49-1FBD2C3CE926}"/>
              </a:ext>
            </a:extLst>
          </p:cNvPr>
          <p:cNvSpPr/>
          <p:nvPr/>
        </p:nvSpPr>
        <p:spPr bwMode="auto">
          <a:xfrm rot="3666758">
            <a:off x="6580325" y="2989735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右箭头 46">
            <a:extLst>
              <a:ext uri="{FF2B5EF4-FFF2-40B4-BE49-F238E27FC236}">
                <a16:creationId xmlns:a16="http://schemas.microsoft.com/office/drawing/2014/main" xmlns="" id="{CDC970A9-24AF-E641-A359-5F196BC40718}"/>
              </a:ext>
            </a:extLst>
          </p:cNvPr>
          <p:cNvSpPr/>
          <p:nvPr/>
        </p:nvSpPr>
        <p:spPr bwMode="auto">
          <a:xfrm rot="3004251">
            <a:off x="7476378" y="2995304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右箭头 47">
            <a:extLst>
              <a:ext uri="{FF2B5EF4-FFF2-40B4-BE49-F238E27FC236}">
                <a16:creationId xmlns:a16="http://schemas.microsoft.com/office/drawing/2014/main" xmlns="" id="{FD0831D8-67D3-3A40-941C-901694A5D30E}"/>
              </a:ext>
            </a:extLst>
          </p:cNvPr>
          <p:cNvSpPr/>
          <p:nvPr/>
        </p:nvSpPr>
        <p:spPr bwMode="auto">
          <a:xfrm rot="1759710">
            <a:off x="7946543" y="2996847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右箭头 48">
            <a:extLst>
              <a:ext uri="{FF2B5EF4-FFF2-40B4-BE49-F238E27FC236}">
                <a16:creationId xmlns:a16="http://schemas.microsoft.com/office/drawing/2014/main" xmlns="" id="{7BE333CA-6915-184E-8DE6-21CAF7D1C148}"/>
              </a:ext>
            </a:extLst>
          </p:cNvPr>
          <p:cNvSpPr/>
          <p:nvPr/>
        </p:nvSpPr>
        <p:spPr bwMode="auto">
          <a:xfrm rot="5400000">
            <a:off x="7059329" y="2980661"/>
            <a:ext cx="467072" cy="2160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F2644AD-1EE4-824E-8A52-52D2B16F5033}"/>
              </a:ext>
            </a:extLst>
          </p:cNvPr>
          <p:cNvSpPr/>
          <p:nvPr/>
        </p:nvSpPr>
        <p:spPr>
          <a:xfrm>
            <a:off x="4306909" y="3543979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24BE41D8-F4F7-204C-B96F-96AF7434B20F}"/>
              </a:ext>
            </a:extLst>
          </p:cNvPr>
          <p:cNvSpPr/>
          <p:nvPr/>
        </p:nvSpPr>
        <p:spPr>
          <a:xfrm>
            <a:off x="6086864" y="3541736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B7E8D792-0A3D-1F42-8C99-62863D8DB00D}"/>
              </a:ext>
            </a:extLst>
          </p:cNvPr>
          <p:cNvSpPr/>
          <p:nvPr/>
        </p:nvSpPr>
        <p:spPr>
          <a:xfrm>
            <a:off x="7583228" y="3542330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02F5D79-F0F3-8F49-87D0-95338255F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4986" y="4618525"/>
            <a:ext cx="1236823" cy="82558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15CB7BA-A480-A544-B4B8-CED3A161F591}"/>
              </a:ext>
            </a:extLst>
          </p:cNvPr>
          <p:cNvSpPr/>
          <p:nvPr/>
        </p:nvSpPr>
        <p:spPr>
          <a:xfrm>
            <a:off x="457200" y="1157030"/>
            <a:ext cx="28906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0" dirty="0"/>
              <a:t>规划</a:t>
            </a:r>
            <a:r>
              <a:rPr lang="en-US" altLang="zh-CN" sz="1800" b="0" dirty="0"/>
              <a:t>(Planning)</a:t>
            </a:r>
            <a:r>
              <a:rPr lang="zh-CN" altLang="en-US" sz="1800" b="0" dirty="0"/>
              <a:t>的思想：</a:t>
            </a:r>
            <a:endParaRPr lang="en-US" altLang="zh-CN" sz="1800" b="0" dirty="0"/>
          </a:p>
          <a:p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完全了解当前的环境，并可以进行实验；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基于某个状态进行搜索，尝试找到最优解；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结果不理想时尝试进行回退；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棋类游戏、走迷宫中常见的树搜索方法；</a:t>
            </a:r>
            <a:endParaRPr lang="en-US" altLang="zh-CN" b="0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如果没有办法完全了解环境和进行实验怎么办？</a:t>
            </a:r>
          </a:p>
        </p:txBody>
      </p:sp>
    </p:spTree>
    <p:extLst>
      <p:ext uri="{BB962C8B-B14F-4D97-AF65-F5344CB8AC3E}">
        <p14:creationId xmlns:p14="http://schemas.microsoft.com/office/powerpoint/2010/main" val="333991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Date Placeholder 3">
            <a:extLst>
              <a:ext uri="{FF2B5EF4-FFF2-40B4-BE49-F238E27FC236}">
                <a16:creationId xmlns:a16="http://schemas.microsoft.com/office/drawing/2014/main" xmlns="" id="{B54B3DB7-B42B-1D44-944B-EB37428E45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fld id="{467D49BB-0F7A-D345-9EAF-56FCC56564C5}" type="datetime1">
              <a:rPr lang="zh-CN" altLang="en-US" sz="1200">
                <a:latin typeface="Times New Roman" panose="02020603050405020304" pitchFamily="18" charset="0"/>
              </a:rPr>
              <a:pPr/>
              <a:t>2019/7/8</a:t>
            </a:fld>
            <a:endParaRPr lang="zh-CN" altLang="en-US" sz="1200">
              <a:latin typeface="Times New Roman" panose="02020603050405020304" pitchFamily="18" charset="0"/>
            </a:endParaRP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xmlns="" id="{E733C41E-414A-4741-B4F6-6A9F9D818E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C366368-977A-A149-94DA-18352665B680}" type="slidenum">
              <a:rPr lang="en-US" altLang="zh-CN" sz="12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3" name="Title 22">
            <a:extLst>
              <a:ext uri="{FF2B5EF4-FFF2-40B4-BE49-F238E27FC236}">
                <a16:creationId xmlns:a16="http://schemas.microsoft.com/office/drawing/2014/main" xmlns="" id="{8637F417-9D0D-BA42-B824-4D79B2E44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738" y="254000"/>
            <a:ext cx="7886700" cy="595313"/>
          </a:xfrm>
        </p:spPr>
        <p:txBody>
          <a:bodyPr/>
          <a:lstStyle/>
          <a:p>
            <a:r>
              <a:rPr lang="zh-CN" altLang="en-US" dirty="0"/>
              <a:t>强化学习的思想看序列决策问题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F70F9E7-9770-174B-B846-72E8375E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489" y="1236559"/>
            <a:ext cx="1614940" cy="12919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B550EFD-EE6D-424D-98F5-FC09AA49AB53}"/>
              </a:ext>
            </a:extLst>
          </p:cNvPr>
          <p:cNvSpPr/>
          <p:nvPr/>
        </p:nvSpPr>
        <p:spPr>
          <a:xfrm>
            <a:off x="1052489" y="252851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0" dirty="0"/>
              <a:t>智能体</a:t>
            </a:r>
            <a:r>
              <a:rPr lang="en-US" altLang="zh-CN" sz="1800" b="0" dirty="0"/>
              <a:t>(Agent)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356AB19-C5B9-114F-BC5D-26D19DFB5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16" y="885889"/>
            <a:ext cx="2946722" cy="16363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E26986CE-CA98-BD42-ADEA-ED5F1D103B8C}"/>
              </a:ext>
            </a:extLst>
          </p:cNvPr>
          <p:cNvSpPr/>
          <p:nvPr/>
        </p:nvSpPr>
        <p:spPr>
          <a:xfrm>
            <a:off x="5852691" y="2565087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0" dirty="0"/>
              <a:t>环境</a:t>
            </a:r>
            <a:r>
              <a:rPr lang="en-US" altLang="zh-CN" sz="1800" b="0" dirty="0"/>
              <a:t>(Environment)</a:t>
            </a:r>
            <a:endParaRPr lang="zh-CN" altLang="en-US" dirty="0"/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xmlns="" id="{76AEBDFC-38F6-DA45-A6DA-EE47FAB80A90}"/>
              </a:ext>
            </a:extLst>
          </p:cNvPr>
          <p:cNvSpPr/>
          <p:nvPr/>
        </p:nvSpPr>
        <p:spPr bwMode="auto">
          <a:xfrm>
            <a:off x="3617678" y="1146407"/>
            <a:ext cx="864096" cy="360040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FA9570D-5D0B-5E4D-845C-218D003FE08F}"/>
              </a:ext>
            </a:extLst>
          </p:cNvPr>
          <p:cNvSpPr/>
          <p:nvPr/>
        </p:nvSpPr>
        <p:spPr>
          <a:xfrm>
            <a:off x="3352049" y="152021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0" dirty="0"/>
              <a:t>动作</a:t>
            </a:r>
            <a:r>
              <a:rPr lang="en-US" altLang="zh-CN" sz="1800" b="0" dirty="0"/>
              <a:t>(action)</a:t>
            </a:r>
            <a:endParaRPr lang="zh-CN" altLang="en-US" dirty="0"/>
          </a:p>
        </p:txBody>
      </p:sp>
      <p:pic>
        <p:nvPicPr>
          <p:cNvPr id="16" name="图片 15" descr="图片包含 户外&#10;&#10;描述已自动生成">
            <a:extLst>
              <a:ext uri="{FF2B5EF4-FFF2-40B4-BE49-F238E27FC236}">
                <a16:creationId xmlns:a16="http://schemas.microsoft.com/office/drawing/2014/main" xmlns="" id="{61F4695D-A2AC-284F-9AA1-1FBEEADB4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2" t="3121" r="2665" b="2873"/>
          <a:stretch/>
        </p:blipFill>
        <p:spPr>
          <a:xfrm>
            <a:off x="2996298" y="3670415"/>
            <a:ext cx="2715386" cy="152896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6CF6F21-1BAA-EC45-B7A7-5C961129E1C0}"/>
              </a:ext>
            </a:extLst>
          </p:cNvPr>
          <p:cNvSpPr/>
          <p:nvPr/>
        </p:nvSpPr>
        <p:spPr>
          <a:xfrm>
            <a:off x="3526307" y="524118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0" dirty="0"/>
              <a:t>状态</a:t>
            </a:r>
            <a:r>
              <a:rPr lang="en-US" altLang="zh-CN" sz="1800" b="0" dirty="0"/>
              <a:t>(State)</a:t>
            </a:r>
            <a:endParaRPr lang="zh-CN" altLang="en-US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xmlns="" id="{21D16BB3-2182-3A47-B489-1324979DC134}"/>
              </a:ext>
            </a:extLst>
          </p:cNvPr>
          <p:cNvSpPr/>
          <p:nvPr/>
        </p:nvSpPr>
        <p:spPr bwMode="auto">
          <a:xfrm rot="13541758">
            <a:off x="2174759" y="3161635"/>
            <a:ext cx="864096" cy="360040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xmlns="" id="{39C0F0A8-8A55-1D43-9B33-12661D8E879E}"/>
              </a:ext>
            </a:extLst>
          </p:cNvPr>
          <p:cNvSpPr/>
          <p:nvPr/>
        </p:nvSpPr>
        <p:spPr bwMode="auto">
          <a:xfrm rot="8358711">
            <a:off x="5124766" y="3108549"/>
            <a:ext cx="864096" cy="360040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D197F07-448A-F843-8F7C-6697F568AA20}"/>
              </a:ext>
            </a:extLst>
          </p:cNvPr>
          <p:cNvSpPr/>
          <p:nvPr/>
        </p:nvSpPr>
        <p:spPr>
          <a:xfrm>
            <a:off x="4812325" y="293441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更新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B12FE13C-4CD3-BC49-9C58-5367A56BAB04}"/>
              </a:ext>
            </a:extLst>
          </p:cNvPr>
          <p:cNvSpPr/>
          <p:nvPr/>
        </p:nvSpPr>
        <p:spPr>
          <a:xfrm>
            <a:off x="1790603" y="333705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观察</a:t>
            </a:r>
            <a:endParaRPr lang="zh-CN" altLang="en-US" dirty="0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xmlns="" id="{30500663-7DC8-4543-9C1A-1B3E223581C0}"/>
              </a:ext>
            </a:extLst>
          </p:cNvPr>
          <p:cNvSpPr/>
          <p:nvPr/>
        </p:nvSpPr>
        <p:spPr bwMode="auto">
          <a:xfrm rot="10800000">
            <a:off x="3627887" y="1997332"/>
            <a:ext cx="864096" cy="360040"/>
          </a:xfrm>
          <a:prstGeom prst="rightArrow">
            <a:avLst/>
          </a:prstGeom>
          <a:gradFill rotWithShape="0">
            <a:gsLst>
              <a:gs pos="0">
                <a:srgbClr val="B4D6B1"/>
              </a:gs>
              <a:gs pos="35001">
                <a:srgbClr val="CBE1C9"/>
              </a:gs>
              <a:gs pos="100000">
                <a:srgbClr val="EBF4EA"/>
              </a:gs>
            </a:gsLst>
            <a:lin ang="5400000" scaled="1"/>
          </a:gradFill>
          <a:ln w="9525" cap="flat" cmpd="sng" algn="ctr">
            <a:solidFill>
              <a:srgbClr val="327327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algn="ctr" rotWithShape="0">
              <a:srgbClr val="000000">
                <a:alpha val="28999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0D7B8EB5-4570-9E45-B2FE-668AA16A4B32}"/>
              </a:ext>
            </a:extLst>
          </p:cNvPr>
          <p:cNvSpPr/>
          <p:nvPr/>
        </p:nvSpPr>
        <p:spPr>
          <a:xfrm>
            <a:off x="3341840" y="2320238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0" dirty="0"/>
              <a:t>奖励</a:t>
            </a:r>
            <a:r>
              <a:rPr lang="en-US" altLang="zh-CN" sz="1800" b="0" dirty="0"/>
              <a:t>(reward)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6E8282A-9C2E-D14F-9758-5BC82B34CD90}"/>
              </a:ext>
            </a:extLst>
          </p:cNvPr>
          <p:cNvSpPr/>
          <p:nvPr/>
        </p:nvSpPr>
        <p:spPr>
          <a:xfrm>
            <a:off x="6056140" y="3157867"/>
            <a:ext cx="25945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0" dirty="0"/>
              <a:t>强化学习</a:t>
            </a:r>
            <a:r>
              <a:rPr lang="en-US" altLang="zh-CN" sz="1800" b="0" dirty="0"/>
              <a:t>(RL)</a:t>
            </a:r>
            <a:r>
              <a:rPr lang="zh-CN" altLang="en-US" sz="1800" b="0" dirty="0"/>
              <a:t>的思想：</a:t>
            </a:r>
            <a:endParaRPr lang="en-US" altLang="zh-CN" sz="1800" b="0" dirty="0"/>
          </a:p>
          <a:p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可以不用了解当前的环境，通过尝试来进行探索；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通过奖励来判断动作做的好坏；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可能不能进行回退或搜索，奖励可能不直接关联到当前动作；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258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B4D6B1"/>
            </a:gs>
            <a:gs pos="35001">
              <a:srgbClr val="CBE1C9"/>
            </a:gs>
            <a:gs pos="100000">
              <a:srgbClr val="EBF4EA"/>
            </a:gs>
          </a:gsLst>
          <a:lin ang="5400000" scaled="1"/>
        </a:gradFill>
        <a:ln w="9525" cap="flat" cmpd="sng" algn="ctr">
          <a:solidFill>
            <a:srgbClr val="327327"/>
          </a:solidFill>
          <a:prstDash val="solid"/>
          <a:round/>
          <a:headEnd type="none" w="med" len="med"/>
          <a:tailEnd type="none" w="med" len="med"/>
        </a:ln>
        <a:effectLst>
          <a:outerShdw dist="20000" dir="5400000" algn="ctr" rotWithShape="0">
            <a:srgbClr val="000000">
              <a:alpha val="28999"/>
            </a:srgbClr>
          </a:outerShdw>
        </a:effectLst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B4D6B1"/>
            </a:gs>
            <a:gs pos="35001">
              <a:srgbClr val="CBE1C9"/>
            </a:gs>
            <a:gs pos="100000">
              <a:srgbClr val="EBF4EA"/>
            </a:gs>
          </a:gsLst>
          <a:lin ang="5400000" scaled="1"/>
        </a:gradFill>
        <a:ln w="9525" cap="flat" cmpd="sng" algn="ctr">
          <a:solidFill>
            <a:srgbClr val="327327"/>
          </a:solidFill>
          <a:prstDash val="solid"/>
          <a:round/>
          <a:headEnd type="none" w="med" len="med"/>
          <a:tailEnd type="none" w="med" len="med"/>
        </a:ln>
        <a:effectLst>
          <a:outerShdw dist="20000" dir="5400000" algn="ctr" rotWithShape="0">
            <a:srgbClr val="000000">
              <a:alpha val="28999"/>
            </a:srgbClr>
          </a:outerShdw>
        </a:effectLst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B4D6B1"/>
            </a:gs>
            <a:gs pos="35001">
              <a:srgbClr val="CBE1C9"/>
            </a:gs>
            <a:gs pos="100000">
              <a:srgbClr val="EBF4EA"/>
            </a:gs>
          </a:gsLst>
          <a:lin ang="5400000" scaled="1"/>
        </a:gradFill>
        <a:ln w="9525" cap="flat" cmpd="sng" algn="ctr">
          <a:solidFill>
            <a:srgbClr val="327327"/>
          </a:solidFill>
          <a:prstDash val="solid"/>
          <a:round/>
          <a:headEnd type="none" w="med" len="med"/>
          <a:tailEnd type="none" w="med" len="med"/>
        </a:ln>
        <a:effectLst>
          <a:outerShdw dist="20000" dir="5400000" algn="ctr" rotWithShape="0">
            <a:srgbClr val="000000">
              <a:alpha val="28999"/>
            </a:srgbClr>
          </a:outerShdw>
        </a:effectLst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B4D6B1"/>
            </a:gs>
            <a:gs pos="35001">
              <a:srgbClr val="CBE1C9"/>
            </a:gs>
            <a:gs pos="100000">
              <a:srgbClr val="EBF4EA"/>
            </a:gs>
          </a:gsLst>
          <a:lin ang="5400000" scaled="1"/>
        </a:gradFill>
        <a:ln w="9525" cap="flat" cmpd="sng" algn="ctr">
          <a:solidFill>
            <a:srgbClr val="327327"/>
          </a:solidFill>
          <a:prstDash val="solid"/>
          <a:round/>
          <a:headEnd type="none" w="med" len="med"/>
          <a:tailEnd type="none" w="med" len="med"/>
        </a:ln>
        <a:effectLst>
          <a:outerShdw dist="20000" dir="5400000" algn="ctr" rotWithShape="0">
            <a:srgbClr val="000000">
              <a:alpha val="28999"/>
            </a:srgbClr>
          </a:outerShdw>
        </a:effectLst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19141</TotalTime>
  <Pages>0</Pages>
  <Words>4442</Words>
  <Characters>0</Characters>
  <Application>Microsoft Office PowerPoint</Application>
  <DocSecurity>0</DocSecurity>
  <PresentationFormat>全屏显示(4:3)</PresentationFormat>
  <Lines>0</Lines>
  <Paragraphs>968</Paragraphs>
  <Slides>53</Slides>
  <Notes>48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55" baseType="lpstr">
      <vt:lpstr>1_Edge</vt:lpstr>
      <vt:lpstr>2_Edge</vt:lpstr>
      <vt:lpstr>PowerPoint 演示文稿</vt:lpstr>
      <vt:lpstr>PowerPoint 演示文稿</vt:lpstr>
      <vt:lpstr>机器学习的分类</vt:lpstr>
      <vt:lpstr>为什么需要强化学习？</vt:lpstr>
      <vt:lpstr>名词与概念</vt:lpstr>
      <vt:lpstr>序列决策问题（1）</vt:lpstr>
      <vt:lpstr>序列决策问题（2）</vt:lpstr>
      <vt:lpstr>基于规划的思想看序列决策问题</vt:lpstr>
      <vt:lpstr>强化学习的思想看序列决策问题</vt:lpstr>
      <vt:lpstr>强化学习的数学基础（1）</vt:lpstr>
      <vt:lpstr>强化学习的数学基础（2）</vt:lpstr>
      <vt:lpstr>强化学习的数学基础（2）</vt:lpstr>
      <vt:lpstr>强化学习的数学基础（3）</vt:lpstr>
      <vt:lpstr>强化学习的数学基础（3）</vt:lpstr>
      <vt:lpstr>强化学习的数学基础（4）</vt:lpstr>
      <vt:lpstr>强化学习的数学基础（5）</vt:lpstr>
      <vt:lpstr>PowerPoint 演示文稿</vt:lpstr>
      <vt:lpstr>格子世界</vt:lpstr>
      <vt:lpstr>格子世界 – 代码演示</vt:lpstr>
      <vt:lpstr>格子世界 – 策略评估</vt:lpstr>
      <vt:lpstr>格子世界 – 策略评估代码实现</vt:lpstr>
      <vt:lpstr>格子世界 – 策略评估与策略迭代</vt:lpstr>
      <vt:lpstr>格子世界 – 策略迭代</vt:lpstr>
      <vt:lpstr>格子世界 –策略迭代代码实现</vt:lpstr>
      <vt:lpstr>格子世界 –价值迭代</vt:lpstr>
      <vt:lpstr>格子世界 –价值迭代代码实现</vt:lpstr>
      <vt:lpstr>格子世界 – 简单回顾</vt:lpstr>
      <vt:lpstr>PowerPoint 演示文稿</vt:lpstr>
      <vt:lpstr>不同类型的MDP</vt:lpstr>
      <vt:lpstr>基于随机实验的迭代</vt:lpstr>
      <vt:lpstr>蒙特卡洛方法</vt:lpstr>
      <vt:lpstr>基于蒙特卡洛方法的策略评估</vt:lpstr>
      <vt:lpstr>增量更新与时间差分方法</vt:lpstr>
      <vt:lpstr>MC与TD方法的物理含义</vt:lpstr>
      <vt:lpstr>Q-Learning</vt:lpstr>
      <vt:lpstr>Q-Learning</vt:lpstr>
      <vt:lpstr>带有悬崖的升级版格子世界</vt:lpstr>
      <vt:lpstr>带有悬崖的升级版格子世界 – Q-learning实现</vt:lpstr>
      <vt:lpstr>带有悬崖的升级版格子世界 – Q-learning实现</vt:lpstr>
      <vt:lpstr>带有悬崖的升级版格子世界 – Q-learning实现</vt:lpstr>
      <vt:lpstr>PowerPoint 演示文稿</vt:lpstr>
      <vt:lpstr>介绍gym环境</vt:lpstr>
      <vt:lpstr>之前Q-learning的问题</vt:lpstr>
      <vt:lpstr>引入深度学习的好处</vt:lpstr>
      <vt:lpstr>DQN的代码实现</vt:lpstr>
      <vt:lpstr>DQN的代码实现 – 初始化 </vt:lpstr>
      <vt:lpstr>DQN的代码实现 – replay memory </vt:lpstr>
      <vt:lpstr>DQN的代码实现 – TD网络与Q网络 </vt:lpstr>
      <vt:lpstr>DQN的代码实现 – 深度神经网络实现</vt:lpstr>
      <vt:lpstr>DQN的代码实现 – 效果演示</vt:lpstr>
      <vt:lpstr>PowerPoint 演示文稿</vt:lpstr>
      <vt:lpstr>MountainCar</vt:lpstr>
      <vt:lpstr>课程大作业</vt:lpstr>
    </vt:vector>
  </TitlesOfParts>
  <Company>gmhs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上海市自然基金申报答辩</dc:title>
  <dc:creator>Guobing Zou</dc:creator>
  <cp:lastModifiedBy>Dell</cp:lastModifiedBy>
  <cp:revision>4133</cp:revision>
  <dcterms:created xsi:type="dcterms:W3CDTF">2005-10-06T08:17:37Z</dcterms:created>
  <dcterms:modified xsi:type="dcterms:W3CDTF">2019-07-08T09:02:19Z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